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1" r:id="rId11"/>
    <p:sldId id="265" r:id="rId12"/>
    <p:sldId id="266" r:id="rId13"/>
    <p:sldId id="267" r:id="rId14"/>
    <p:sldId id="268" r:id="rId15"/>
    <p:sldId id="269" r:id="rId16"/>
    <p:sldId id="270" r:id="rId17"/>
    <p:sldId id="272" r:id="rId18"/>
    <p:sldId id="273" r:id="rId19"/>
    <p:sldId id="274" r:id="rId20"/>
  </p:sldIdLst>
  <p:sldSz cx="9144000" cy="6858000" type="screen4x3"/>
  <p:notesSz cx="6858000" cy="9144000"/>
  <p:custDataLst>
    <p:tags r:id="rId22"/>
  </p:custDataLst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3333FF"/>
    <a:srgbClr val="FF00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 autoAdjust="0"/>
    <p:restoredTop sz="94625" autoAdjust="0"/>
  </p:normalViewPr>
  <p:slideViewPr>
    <p:cSldViewPr>
      <p:cViewPr>
        <p:scale>
          <a:sx n="91" d="100"/>
          <a:sy n="91" d="100"/>
        </p:scale>
        <p:origin x="-1200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53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A1F87DFA-BE16-404C-9F00-C9AC214AF1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19072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Rectangle 5"/>
            <p:cNvSpPr>
              <a:spLocks noChangeArrowheads="1"/>
            </p:cNvSpPr>
            <p:nvPr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6"/>
            <p:cNvSpPr>
              <a:spLocks noEditPoints="1"/>
            </p:cNvSpPr>
            <p:nvPr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Rectangle 7"/>
            <p:cNvSpPr>
              <a:spLocks noChangeArrowheads="1"/>
            </p:cNvSpPr>
            <p:nvPr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Rectangle 8"/>
            <p:cNvSpPr>
              <a:spLocks noChangeArrowheads="1"/>
            </p:cNvSpPr>
            <p:nvPr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Rectangle 9"/>
            <p:cNvSpPr>
              <a:spLocks noChangeArrowheads="1"/>
            </p:cNvSpPr>
            <p:nvPr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" name="Rectangle 10"/>
            <p:cNvSpPr>
              <a:spLocks noChangeArrowheads="1"/>
            </p:cNvSpPr>
            <p:nvPr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" name="Rectangle 11"/>
            <p:cNvSpPr>
              <a:spLocks noChangeArrowheads="1"/>
            </p:cNvSpPr>
            <p:nvPr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" name="Freeform 17"/>
            <p:cNvSpPr>
              <a:spLocks noEditPoints="1"/>
            </p:cNvSpPr>
            <p:nvPr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" name="Freeform 18"/>
            <p:cNvSpPr>
              <a:spLocks noEditPoints="1"/>
            </p:cNvSpPr>
            <p:nvPr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2" name="Freeform 20"/>
            <p:cNvSpPr>
              <a:spLocks noEditPoints="1"/>
            </p:cNvSpPr>
            <p:nvPr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3" name="Freeform 21"/>
            <p:cNvSpPr>
              <a:spLocks noEditPoints="1"/>
            </p:cNvSpPr>
            <p:nvPr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4" name="Freeform 22"/>
            <p:cNvSpPr>
              <a:spLocks noEditPoints="1"/>
            </p:cNvSpPr>
            <p:nvPr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6" name="Freeform 24"/>
            <p:cNvSpPr>
              <a:spLocks noEditPoints="1"/>
            </p:cNvSpPr>
            <p:nvPr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7" name="Freeform 25"/>
            <p:cNvSpPr>
              <a:spLocks noEditPoints="1"/>
            </p:cNvSpPr>
            <p:nvPr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8" name="Freeform 26"/>
            <p:cNvSpPr>
              <a:spLocks noEditPoints="1"/>
            </p:cNvSpPr>
            <p:nvPr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9" name="Oval 27"/>
            <p:cNvSpPr>
              <a:spLocks noChangeArrowheads="1"/>
            </p:cNvSpPr>
            <p:nvPr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0" name="Oval 28"/>
            <p:cNvSpPr>
              <a:spLocks noChangeArrowheads="1"/>
            </p:cNvSpPr>
            <p:nvPr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1" name="Oval 29"/>
            <p:cNvSpPr>
              <a:spLocks noChangeArrowheads="1"/>
            </p:cNvSpPr>
            <p:nvPr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2" name="Freeform 30"/>
            <p:cNvSpPr>
              <a:spLocks noEditPoints="1"/>
            </p:cNvSpPr>
            <p:nvPr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" name="Freeform 31"/>
            <p:cNvSpPr>
              <a:spLocks noEditPoints="1"/>
            </p:cNvSpPr>
            <p:nvPr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4" name="Rectangle 32"/>
            <p:cNvSpPr>
              <a:spLocks noChangeArrowheads="1"/>
            </p:cNvSpPr>
            <p:nvPr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5" name="Rectangle 33"/>
            <p:cNvSpPr>
              <a:spLocks noChangeArrowheads="1"/>
            </p:cNvSpPr>
            <p:nvPr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6" name="AutoShape 34"/>
            <p:cNvSpPr>
              <a:spLocks noChangeArrowheads="1"/>
            </p:cNvSpPr>
            <p:nvPr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60455" name="Rectangle 39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60456" name="Rectangle 40"/>
          <p:cNvSpPr>
            <a:spLocks noGrp="1" noChangeArrowheads="1"/>
          </p:cNvSpPr>
          <p:nvPr>
            <p:ph type="ctrTitle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9" name="Rectangle 37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0" name="Rectangle 38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1" name="Rectangle 4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FA77EC1-FB58-4C4B-A356-33EE06C53F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A88DF7-CCE4-4F92-B493-0B3C4555FA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72A546-1017-4120-9B7E-EDB3B48040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116A02-C9FC-4A64-B8BF-DEAC8F60C7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4F4A04-125C-4998-B5AC-DEFAC00BAF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4017FB-22C8-4B7B-B947-C9C6656F31A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89F23D-0C6D-457D-99E3-B2075C5066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1CE5CB-776F-414A-B975-C10F178FE8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126C84-A8E6-4598-9DCB-CD4A818E1AE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0446B-82BB-4D50-9064-FC02F930FE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3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C345AD-62DE-48B3-918E-61DA6D90627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5000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3800475" y="1789113"/>
            <a:ext cx="5340350" cy="5056187"/>
            <a:chOff x="2394" y="1127"/>
            <a:chExt cx="3364" cy="3185"/>
          </a:xfrm>
        </p:grpSpPr>
        <p:sp>
          <p:nvSpPr>
            <p:cNvPr id="59395" name="Rectangle 3"/>
            <p:cNvSpPr>
              <a:spLocks noChangeArrowheads="1"/>
            </p:cNvSpPr>
            <p:nvPr userDrawn="1"/>
          </p:nvSpPr>
          <p:spPr bwMode="ltGray">
            <a:xfrm>
              <a:off x="4230" y="1365"/>
              <a:ext cx="197" cy="102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396" name="Oval 4"/>
            <p:cNvSpPr>
              <a:spLocks noChangeArrowheads="1"/>
            </p:cNvSpPr>
            <p:nvPr userDrawn="1"/>
          </p:nvSpPr>
          <p:spPr bwMode="ltGray">
            <a:xfrm>
              <a:off x="4299" y="1185"/>
              <a:ext cx="47" cy="47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397" name="Rectangle 5"/>
            <p:cNvSpPr>
              <a:spLocks noChangeArrowheads="1"/>
            </p:cNvSpPr>
            <p:nvPr userDrawn="1"/>
          </p:nvSpPr>
          <p:spPr bwMode="ltGray">
            <a:xfrm rot="995337">
              <a:off x="5205" y="1495"/>
              <a:ext cx="6" cy="20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398" name="Freeform 6"/>
            <p:cNvSpPr>
              <a:spLocks noEditPoints="1"/>
            </p:cNvSpPr>
            <p:nvPr userDrawn="1"/>
          </p:nvSpPr>
          <p:spPr bwMode="ltGray">
            <a:xfrm>
              <a:off x="4871" y="3508"/>
              <a:ext cx="66" cy="96"/>
            </a:xfrm>
            <a:custGeom>
              <a:avLst/>
              <a:gdLst/>
              <a:ahLst/>
              <a:cxnLst>
                <a:cxn ang="0">
                  <a:pos x="18" y="96"/>
                </a:cxn>
                <a:cxn ang="0">
                  <a:pos x="42" y="78"/>
                </a:cxn>
                <a:cxn ang="0">
                  <a:pos x="60" y="60"/>
                </a:cxn>
                <a:cxn ang="0">
                  <a:pos x="66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24" y="6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0" y="60"/>
                </a:cxn>
                <a:cxn ang="0">
                  <a:pos x="12" y="84"/>
                </a:cxn>
                <a:cxn ang="0">
                  <a:pos x="18" y="96"/>
                </a:cxn>
                <a:cxn ang="0">
                  <a:pos x="18" y="96"/>
                </a:cxn>
                <a:cxn ang="0">
                  <a:pos x="42" y="18"/>
                </a:cxn>
                <a:cxn ang="0">
                  <a:pos x="54" y="24"/>
                </a:cxn>
                <a:cxn ang="0">
                  <a:pos x="60" y="36"/>
                </a:cxn>
                <a:cxn ang="0">
                  <a:pos x="60" y="48"/>
                </a:cxn>
                <a:cxn ang="0">
                  <a:pos x="54" y="54"/>
                </a:cxn>
                <a:cxn ang="0">
                  <a:pos x="36" y="72"/>
                </a:cxn>
                <a:cxn ang="0">
                  <a:pos x="24" y="78"/>
                </a:cxn>
                <a:cxn ang="0">
                  <a:pos x="24" y="78"/>
                </a:cxn>
                <a:cxn ang="0">
                  <a:pos x="12" y="48"/>
                </a:cxn>
                <a:cxn ang="0">
                  <a:pos x="18" y="24"/>
                </a:cxn>
                <a:cxn ang="0">
                  <a:pos x="30" y="18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66" h="96">
                  <a:moveTo>
                    <a:pt x="18" y="96"/>
                  </a:moveTo>
                  <a:lnTo>
                    <a:pt x="42" y="78"/>
                  </a:lnTo>
                  <a:lnTo>
                    <a:pt x="60" y="60"/>
                  </a:lnTo>
                  <a:lnTo>
                    <a:pt x="66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24" y="6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0" y="60"/>
                  </a:lnTo>
                  <a:lnTo>
                    <a:pt x="12" y="84"/>
                  </a:lnTo>
                  <a:lnTo>
                    <a:pt x="18" y="96"/>
                  </a:lnTo>
                  <a:lnTo>
                    <a:pt x="18" y="96"/>
                  </a:lnTo>
                  <a:close/>
                  <a:moveTo>
                    <a:pt x="42" y="18"/>
                  </a:moveTo>
                  <a:lnTo>
                    <a:pt x="54" y="24"/>
                  </a:lnTo>
                  <a:lnTo>
                    <a:pt x="60" y="36"/>
                  </a:lnTo>
                  <a:lnTo>
                    <a:pt x="60" y="48"/>
                  </a:lnTo>
                  <a:lnTo>
                    <a:pt x="54" y="54"/>
                  </a:lnTo>
                  <a:lnTo>
                    <a:pt x="36" y="72"/>
                  </a:lnTo>
                  <a:lnTo>
                    <a:pt x="24" y="78"/>
                  </a:lnTo>
                  <a:lnTo>
                    <a:pt x="24" y="78"/>
                  </a:lnTo>
                  <a:lnTo>
                    <a:pt x="12" y="48"/>
                  </a:lnTo>
                  <a:lnTo>
                    <a:pt x="18" y="24"/>
                  </a:lnTo>
                  <a:lnTo>
                    <a:pt x="30" y="18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399" name="Rectangle 7"/>
            <p:cNvSpPr>
              <a:spLocks noChangeArrowheads="1"/>
            </p:cNvSpPr>
            <p:nvPr userDrawn="1"/>
          </p:nvSpPr>
          <p:spPr bwMode="ltGray">
            <a:xfrm rot="91736">
              <a:off x="5487" y="1535"/>
              <a:ext cx="6" cy="1998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400" name="Rectangle 8"/>
            <p:cNvSpPr>
              <a:spLocks noChangeArrowheads="1"/>
            </p:cNvSpPr>
            <p:nvPr userDrawn="1"/>
          </p:nvSpPr>
          <p:spPr bwMode="ltGray">
            <a:xfrm rot="-926223">
              <a:off x="5640" y="1521"/>
              <a:ext cx="6" cy="881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401" name="Rectangle 9"/>
            <p:cNvSpPr>
              <a:spLocks noChangeArrowheads="1"/>
            </p:cNvSpPr>
            <p:nvPr userDrawn="1"/>
          </p:nvSpPr>
          <p:spPr bwMode="ltGray">
            <a:xfrm rot="-1140313">
              <a:off x="3444" y="1816"/>
              <a:ext cx="6" cy="203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402" name="Rectangle 10"/>
            <p:cNvSpPr>
              <a:spLocks noChangeArrowheads="1"/>
            </p:cNvSpPr>
            <p:nvPr userDrawn="1"/>
          </p:nvSpPr>
          <p:spPr bwMode="ltGray">
            <a:xfrm rot="1114412">
              <a:off x="2757" y="1821"/>
              <a:ext cx="6" cy="2119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403" name="Rectangle 11"/>
            <p:cNvSpPr>
              <a:spLocks noChangeArrowheads="1"/>
            </p:cNvSpPr>
            <p:nvPr userDrawn="1"/>
          </p:nvSpPr>
          <p:spPr bwMode="ltGray">
            <a:xfrm rot="254676">
              <a:off x="3035" y="1870"/>
              <a:ext cx="6" cy="1906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404" name="Freeform 12"/>
            <p:cNvSpPr>
              <a:spLocks/>
            </p:cNvSpPr>
            <p:nvPr userDrawn="1"/>
          </p:nvSpPr>
          <p:spPr bwMode="ltGray">
            <a:xfrm>
              <a:off x="4007" y="3021"/>
              <a:ext cx="623" cy="156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162" y="36"/>
                </a:cxn>
                <a:cxn ang="0">
                  <a:pos x="251" y="36"/>
                </a:cxn>
                <a:cxn ang="0">
                  <a:pos x="354" y="30"/>
                </a:cxn>
                <a:cxn ang="0">
                  <a:pos x="473" y="18"/>
                </a:cxn>
                <a:cxn ang="0">
                  <a:pos x="611" y="0"/>
                </a:cxn>
                <a:cxn ang="0">
                  <a:pos x="623" y="114"/>
                </a:cxn>
                <a:cxn ang="0">
                  <a:pos x="497" y="138"/>
                </a:cxn>
                <a:cxn ang="0">
                  <a:pos x="414" y="150"/>
                </a:cxn>
                <a:cxn ang="0">
                  <a:pos x="318" y="156"/>
                </a:cxn>
                <a:cxn ang="0">
                  <a:pos x="215" y="156"/>
                </a:cxn>
                <a:cxn ang="0">
                  <a:pos x="108" y="150"/>
                </a:cxn>
                <a:cxn ang="0">
                  <a:pos x="0" y="132"/>
                </a:cxn>
                <a:cxn ang="0">
                  <a:pos x="6" y="18"/>
                </a:cxn>
                <a:cxn ang="0">
                  <a:pos x="6" y="18"/>
                </a:cxn>
              </a:cxnLst>
              <a:rect l="0" t="0" r="r" b="b"/>
              <a:pathLst>
                <a:path w="623" h="156">
                  <a:moveTo>
                    <a:pt x="6" y="18"/>
                  </a:moveTo>
                  <a:lnTo>
                    <a:pt x="162" y="36"/>
                  </a:lnTo>
                  <a:lnTo>
                    <a:pt x="251" y="36"/>
                  </a:lnTo>
                  <a:lnTo>
                    <a:pt x="354" y="30"/>
                  </a:lnTo>
                  <a:lnTo>
                    <a:pt x="473" y="18"/>
                  </a:lnTo>
                  <a:lnTo>
                    <a:pt x="611" y="0"/>
                  </a:lnTo>
                  <a:lnTo>
                    <a:pt x="623" y="114"/>
                  </a:lnTo>
                  <a:lnTo>
                    <a:pt x="497" y="138"/>
                  </a:lnTo>
                  <a:lnTo>
                    <a:pt x="414" y="150"/>
                  </a:lnTo>
                  <a:lnTo>
                    <a:pt x="318" y="156"/>
                  </a:lnTo>
                  <a:lnTo>
                    <a:pt x="215" y="156"/>
                  </a:lnTo>
                  <a:lnTo>
                    <a:pt x="108" y="150"/>
                  </a:lnTo>
                  <a:lnTo>
                    <a:pt x="0" y="132"/>
                  </a:lnTo>
                  <a:lnTo>
                    <a:pt x="6" y="18"/>
                  </a:lnTo>
                  <a:lnTo>
                    <a:pt x="6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405" name="Freeform 13"/>
            <p:cNvSpPr>
              <a:spLocks/>
            </p:cNvSpPr>
            <p:nvPr userDrawn="1"/>
          </p:nvSpPr>
          <p:spPr bwMode="ltGray">
            <a:xfrm>
              <a:off x="4762" y="3591"/>
              <a:ext cx="996" cy="126"/>
            </a:xfrm>
            <a:custGeom>
              <a:avLst/>
              <a:gdLst/>
              <a:ahLst/>
              <a:cxnLst>
                <a:cxn ang="0">
                  <a:pos x="754" y="6"/>
                </a:cxn>
                <a:cxn ang="0">
                  <a:pos x="652" y="6"/>
                </a:cxn>
                <a:cxn ang="0">
                  <a:pos x="563" y="6"/>
                </a:cxn>
                <a:cxn ang="0">
                  <a:pos x="479" y="6"/>
                </a:cxn>
                <a:cxn ang="0">
                  <a:pos x="401" y="6"/>
                </a:cxn>
                <a:cxn ang="0">
                  <a:pos x="335" y="0"/>
                </a:cxn>
                <a:cxn ang="0">
                  <a:pos x="276" y="0"/>
                </a:cxn>
                <a:cxn ang="0">
                  <a:pos x="222" y="0"/>
                </a:cxn>
                <a:cxn ang="0">
                  <a:pos x="180" y="6"/>
                </a:cxn>
                <a:cxn ang="0">
                  <a:pos x="138" y="6"/>
                </a:cxn>
                <a:cxn ang="0">
                  <a:pos x="108" y="6"/>
                </a:cxn>
                <a:cxn ang="0">
                  <a:pos x="54" y="6"/>
                </a:cxn>
                <a:cxn ang="0">
                  <a:pos x="24" y="12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12" y="42"/>
                </a:cxn>
                <a:cxn ang="0">
                  <a:pos x="18" y="48"/>
                </a:cxn>
                <a:cxn ang="0">
                  <a:pos x="30" y="54"/>
                </a:cxn>
                <a:cxn ang="0">
                  <a:pos x="60" y="60"/>
                </a:cxn>
                <a:cxn ang="0">
                  <a:pos x="90" y="72"/>
                </a:cxn>
                <a:cxn ang="0">
                  <a:pos x="144" y="84"/>
                </a:cxn>
                <a:cxn ang="0">
                  <a:pos x="210" y="90"/>
                </a:cxn>
                <a:cxn ang="0">
                  <a:pos x="293" y="102"/>
                </a:cxn>
                <a:cxn ang="0">
                  <a:pos x="389" y="108"/>
                </a:cxn>
                <a:cxn ang="0">
                  <a:pos x="503" y="120"/>
                </a:cxn>
                <a:cxn ang="0">
                  <a:pos x="622" y="120"/>
                </a:cxn>
                <a:cxn ang="0">
                  <a:pos x="754" y="126"/>
                </a:cxn>
                <a:cxn ang="0">
                  <a:pos x="873" y="126"/>
                </a:cxn>
                <a:cxn ang="0">
                  <a:pos x="993" y="126"/>
                </a:cxn>
                <a:cxn ang="0">
                  <a:pos x="993" y="12"/>
                </a:cxn>
                <a:cxn ang="0">
                  <a:pos x="879" y="12"/>
                </a:cxn>
                <a:cxn ang="0">
                  <a:pos x="754" y="6"/>
                </a:cxn>
                <a:cxn ang="0">
                  <a:pos x="754" y="6"/>
                </a:cxn>
              </a:cxnLst>
              <a:rect l="0" t="0" r="r" b="b"/>
              <a:pathLst>
                <a:path w="993" h="126">
                  <a:moveTo>
                    <a:pt x="754" y="6"/>
                  </a:moveTo>
                  <a:lnTo>
                    <a:pt x="652" y="6"/>
                  </a:lnTo>
                  <a:lnTo>
                    <a:pt x="563" y="6"/>
                  </a:lnTo>
                  <a:lnTo>
                    <a:pt x="479" y="6"/>
                  </a:lnTo>
                  <a:lnTo>
                    <a:pt x="401" y="6"/>
                  </a:lnTo>
                  <a:lnTo>
                    <a:pt x="335" y="0"/>
                  </a:lnTo>
                  <a:lnTo>
                    <a:pt x="276" y="0"/>
                  </a:lnTo>
                  <a:lnTo>
                    <a:pt x="222" y="0"/>
                  </a:lnTo>
                  <a:lnTo>
                    <a:pt x="180" y="6"/>
                  </a:lnTo>
                  <a:lnTo>
                    <a:pt x="138" y="6"/>
                  </a:lnTo>
                  <a:lnTo>
                    <a:pt x="108" y="6"/>
                  </a:lnTo>
                  <a:lnTo>
                    <a:pt x="54" y="6"/>
                  </a:lnTo>
                  <a:lnTo>
                    <a:pt x="24" y="12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12" y="42"/>
                  </a:lnTo>
                  <a:lnTo>
                    <a:pt x="18" y="48"/>
                  </a:lnTo>
                  <a:lnTo>
                    <a:pt x="30" y="54"/>
                  </a:lnTo>
                  <a:lnTo>
                    <a:pt x="60" y="60"/>
                  </a:lnTo>
                  <a:lnTo>
                    <a:pt x="90" y="72"/>
                  </a:lnTo>
                  <a:lnTo>
                    <a:pt x="144" y="84"/>
                  </a:lnTo>
                  <a:lnTo>
                    <a:pt x="210" y="90"/>
                  </a:lnTo>
                  <a:lnTo>
                    <a:pt x="293" y="102"/>
                  </a:lnTo>
                  <a:lnTo>
                    <a:pt x="389" y="108"/>
                  </a:lnTo>
                  <a:lnTo>
                    <a:pt x="503" y="120"/>
                  </a:lnTo>
                  <a:lnTo>
                    <a:pt x="622" y="120"/>
                  </a:lnTo>
                  <a:lnTo>
                    <a:pt x="754" y="126"/>
                  </a:lnTo>
                  <a:lnTo>
                    <a:pt x="873" y="126"/>
                  </a:lnTo>
                  <a:lnTo>
                    <a:pt x="993" y="126"/>
                  </a:lnTo>
                  <a:lnTo>
                    <a:pt x="993" y="12"/>
                  </a:lnTo>
                  <a:lnTo>
                    <a:pt x="879" y="12"/>
                  </a:lnTo>
                  <a:lnTo>
                    <a:pt x="754" y="6"/>
                  </a:lnTo>
                  <a:lnTo>
                    <a:pt x="754" y="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406" name="Freeform 14"/>
            <p:cNvSpPr>
              <a:spLocks/>
            </p:cNvSpPr>
            <p:nvPr userDrawn="1"/>
          </p:nvSpPr>
          <p:spPr bwMode="ltGray">
            <a:xfrm>
              <a:off x="4786" y="3645"/>
              <a:ext cx="972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" y="54"/>
                </a:cxn>
                <a:cxn ang="0">
                  <a:pos x="66" y="96"/>
                </a:cxn>
                <a:cxn ang="0">
                  <a:pos x="120" y="137"/>
                </a:cxn>
                <a:cxn ang="0">
                  <a:pos x="198" y="173"/>
                </a:cxn>
                <a:cxn ang="0">
                  <a:pos x="293" y="203"/>
                </a:cxn>
                <a:cxn ang="0">
                  <a:pos x="353" y="215"/>
                </a:cxn>
                <a:cxn ang="0">
                  <a:pos x="413" y="227"/>
                </a:cxn>
                <a:cxn ang="0">
                  <a:pos x="479" y="233"/>
                </a:cxn>
                <a:cxn ang="0">
                  <a:pos x="556" y="239"/>
                </a:cxn>
                <a:cxn ang="0">
                  <a:pos x="634" y="245"/>
                </a:cxn>
                <a:cxn ang="0">
                  <a:pos x="724" y="245"/>
                </a:cxn>
                <a:cxn ang="0">
                  <a:pos x="855" y="245"/>
                </a:cxn>
                <a:cxn ang="0">
                  <a:pos x="969" y="239"/>
                </a:cxn>
                <a:cxn ang="0">
                  <a:pos x="969" y="60"/>
                </a:cxn>
                <a:cxn ang="0">
                  <a:pos x="700" y="60"/>
                </a:cxn>
                <a:cxn ang="0">
                  <a:pos x="503" y="54"/>
                </a:cxn>
                <a:cxn ang="0">
                  <a:pos x="317" y="42"/>
                </a:cxn>
                <a:cxn ang="0">
                  <a:pos x="150" y="24"/>
                </a:cxn>
                <a:cxn ang="0">
                  <a:pos x="72" y="1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969" h="245">
                  <a:moveTo>
                    <a:pt x="0" y="0"/>
                  </a:moveTo>
                  <a:lnTo>
                    <a:pt x="24" y="54"/>
                  </a:lnTo>
                  <a:lnTo>
                    <a:pt x="66" y="96"/>
                  </a:lnTo>
                  <a:lnTo>
                    <a:pt x="120" y="137"/>
                  </a:lnTo>
                  <a:lnTo>
                    <a:pt x="198" y="173"/>
                  </a:lnTo>
                  <a:lnTo>
                    <a:pt x="293" y="203"/>
                  </a:lnTo>
                  <a:lnTo>
                    <a:pt x="353" y="215"/>
                  </a:lnTo>
                  <a:lnTo>
                    <a:pt x="413" y="227"/>
                  </a:lnTo>
                  <a:lnTo>
                    <a:pt x="479" y="233"/>
                  </a:lnTo>
                  <a:lnTo>
                    <a:pt x="556" y="239"/>
                  </a:lnTo>
                  <a:lnTo>
                    <a:pt x="634" y="245"/>
                  </a:lnTo>
                  <a:lnTo>
                    <a:pt x="724" y="245"/>
                  </a:lnTo>
                  <a:lnTo>
                    <a:pt x="855" y="245"/>
                  </a:lnTo>
                  <a:lnTo>
                    <a:pt x="969" y="239"/>
                  </a:lnTo>
                  <a:lnTo>
                    <a:pt x="969" y="60"/>
                  </a:lnTo>
                  <a:lnTo>
                    <a:pt x="700" y="60"/>
                  </a:lnTo>
                  <a:lnTo>
                    <a:pt x="503" y="54"/>
                  </a:lnTo>
                  <a:lnTo>
                    <a:pt x="317" y="42"/>
                  </a:lnTo>
                  <a:lnTo>
                    <a:pt x="150" y="24"/>
                  </a:lnTo>
                  <a:lnTo>
                    <a:pt x="72" y="1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407" name="Freeform 15"/>
            <p:cNvSpPr>
              <a:spLocks/>
            </p:cNvSpPr>
            <p:nvPr userDrawn="1"/>
          </p:nvSpPr>
          <p:spPr bwMode="ltGray">
            <a:xfrm>
              <a:off x="4804" y="3591"/>
              <a:ext cx="954" cy="90"/>
            </a:xfrm>
            <a:custGeom>
              <a:avLst/>
              <a:gdLst/>
              <a:ahLst/>
              <a:cxnLst>
                <a:cxn ang="0">
                  <a:pos x="700" y="0"/>
                </a:cxn>
                <a:cxn ang="0">
                  <a:pos x="598" y="0"/>
                </a:cxn>
                <a:cxn ang="0">
                  <a:pos x="515" y="0"/>
                </a:cxn>
                <a:cxn ang="0">
                  <a:pos x="431" y="0"/>
                </a:cxn>
                <a:cxn ang="0">
                  <a:pos x="365" y="0"/>
                </a:cxn>
                <a:cxn ang="0">
                  <a:pos x="299" y="0"/>
                </a:cxn>
                <a:cxn ang="0">
                  <a:pos x="245" y="0"/>
                </a:cxn>
                <a:cxn ang="0">
                  <a:pos x="198" y="0"/>
                </a:cxn>
                <a:cxn ang="0">
                  <a:pos x="162" y="0"/>
                </a:cxn>
                <a:cxn ang="0">
                  <a:pos x="126" y="6"/>
                </a:cxn>
                <a:cxn ang="0">
                  <a:pos x="96" y="6"/>
                </a:cxn>
                <a:cxn ang="0">
                  <a:pos x="54" y="12"/>
                </a:cxn>
                <a:cxn ang="0">
                  <a:pos x="30" y="12"/>
                </a:cxn>
                <a:cxn ang="0">
                  <a:pos x="12" y="18"/>
                </a:cxn>
                <a:cxn ang="0">
                  <a:pos x="6" y="18"/>
                </a:cxn>
                <a:cxn ang="0">
                  <a:pos x="0" y="24"/>
                </a:cxn>
                <a:cxn ang="0">
                  <a:pos x="6" y="30"/>
                </a:cxn>
                <a:cxn ang="0">
                  <a:pos x="24" y="36"/>
                </a:cxn>
                <a:cxn ang="0">
                  <a:pos x="54" y="42"/>
                </a:cxn>
                <a:cxn ang="0">
                  <a:pos x="102" y="54"/>
                </a:cxn>
                <a:cxn ang="0">
                  <a:pos x="168" y="60"/>
                </a:cxn>
                <a:cxn ang="0">
                  <a:pos x="251" y="66"/>
                </a:cxn>
                <a:cxn ang="0">
                  <a:pos x="341" y="78"/>
                </a:cxn>
                <a:cxn ang="0">
                  <a:pos x="449" y="84"/>
                </a:cxn>
                <a:cxn ang="0">
                  <a:pos x="568" y="84"/>
                </a:cxn>
                <a:cxn ang="0">
                  <a:pos x="694" y="90"/>
                </a:cxn>
                <a:cxn ang="0">
                  <a:pos x="825" y="90"/>
                </a:cxn>
                <a:cxn ang="0">
                  <a:pos x="951" y="90"/>
                </a:cxn>
                <a:cxn ang="0">
                  <a:pos x="951" y="6"/>
                </a:cxn>
                <a:cxn ang="0">
                  <a:pos x="831" y="6"/>
                </a:cxn>
                <a:cxn ang="0">
                  <a:pos x="772" y="6"/>
                </a:cxn>
                <a:cxn ang="0">
                  <a:pos x="700" y="0"/>
                </a:cxn>
                <a:cxn ang="0">
                  <a:pos x="700" y="0"/>
                </a:cxn>
              </a:cxnLst>
              <a:rect l="0" t="0" r="r" b="b"/>
              <a:pathLst>
                <a:path w="951" h="90">
                  <a:moveTo>
                    <a:pt x="700" y="0"/>
                  </a:moveTo>
                  <a:lnTo>
                    <a:pt x="598" y="0"/>
                  </a:lnTo>
                  <a:lnTo>
                    <a:pt x="515" y="0"/>
                  </a:lnTo>
                  <a:lnTo>
                    <a:pt x="431" y="0"/>
                  </a:lnTo>
                  <a:lnTo>
                    <a:pt x="365" y="0"/>
                  </a:lnTo>
                  <a:lnTo>
                    <a:pt x="299" y="0"/>
                  </a:lnTo>
                  <a:lnTo>
                    <a:pt x="245" y="0"/>
                  </a:lnTo>
                  <a:lnTo>
                    <a:pt x="198" y="0"/>
                  </a:lnTo>
                  <a:lnTo>
                    <a:pt x="162" y="0"/>
                  </a:lnTo>
                  <a:lnTo>
                    <a:pt x="126" y="6"/>
                  </a:lnTo>
                  <a:lnTo>
                    <a:pt x="96" y="6"/>
                  </a:lnTo>
                  <a:lnTo>
                    <a:pt x="54" y="12"/>
                  </a:lnTo>
                  <a:lnTo>
                    <a:pt x="30" y="12"/>
                  </a:lnTo>
                  <a:lnTo>
                    <a:pt x="12" y="18"/>
                  </a:lnTo>
                  <a:lnTo>
                    <a:pt x="6" y="18"/>
                  </a:lnTo>
                  <a:lnTo>
                    <a:pt x="0" y="24"/>
                  </a:lnTo>
                  <a:lnTo>
                    <a:pt x="6" y="30"/>
                  </a:lnTo>
                  <a:lnTo>
                    <a:pt x="24" y="36"/>
                  </a:lnTo>
                  <a:lnTo>
                    <a:pt x="54" y="42"/>
                  </a:lnTo>
                  <a:lnTo>
                    <a:pt x="102" y="54"/>
                  </a:lnTo>
                  <a:lnTo>
                    <a:pt x="168" y="60"/>
                  </a:lnTo>
                  <a:lnTo>
                    <a:pt x="251" y="66"/>
                  </a:lnTo>
                  <a:lnTo>
                    <a:pt x="341" y="78"/>
                  </a:lnTo>
                  <a:lnTo>
                    <a:pt x="449" y="84"/>
                  </a:lnTo>
                  <a:lnTo>
                    <a:pt x="568" y="84"/>
                  </a:lnTo>
                  <a:lnTo>
                    <a:pt x="694" y="90"/>
                  </a:lnTo>
                  <a:lnTo>
                    <a:pt x="825" y="90"/>
                  </a:lnTo>
                  <a:lnTo>
                    <a:pt x="951" y="90"/>
                  </a:lnTo>
                  <a:lnTo>
                    <a:pt x="951" y="6"/>
                  </a:lnTo>
                  <a:lnTo>
                    <a:pt x="831" y="6"/>
                  </a:lnTo>
                  <a:lnTo>
                    <a:pt x="772" y="6"/>
                  </a:lnTo>
                  <a:lnTo>
                    <a:pt x="700" y="0"/>
                  </a:lnTo>
                  <a:lnTo>
                    <a:pt x="70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408" name="Freeform 16"/>
            <p:cNvSpPr>
              <a:spLocks/>
            </p:cNvSpPr>
            <p:nvPr userDrawn="1"/>
          </p:nvSpPr>
          <p:spPr bwMode="ltGray">
            <a:xfrm>
              <a:off x="3059" y="1541"/>
              <a:ext cx="102" cy="155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12"/>
                </a:cxn>
                <a:cxn ang="0">
                  <a:pos x="30" y="72"/>
                </a:cxn>
                <a:cxn ang="0">
                  <a:pos x="30" y="155"/>
                </a:cxn>
                <a:cxn ang="0">
                  <a:pos x="72" y="155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5">
                  <a:moveTo>
                    <a:pt x="102" y="0"/>
                  </a:moveTo>
                  <a:lnTo>
                    <a:pt x="0" y="12"/>
                  </a:lnTo>
                  <a:lnTo>
                    <a:pt x="30" y="72"/>
                  </a:lnTo>
                  <a:lnTo>
                    <a:pt x="30" y="155"/>
                  </a:lnTo>
                  <a:lnTo>
                    <a:pt x="72" y="155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409" name="Freeform 17"/>
            <p:cNvSpPr>
              <a:spLocks noEditPoints="1"/>
            </p:cNvSpPr>
            <p:nvPr userDrawn="1"/>
          </p:nvSpPr>
          <p:spPr bwMode="ltGray">
            <a:xfrm>
              <a:off x="3059" y="1690"/>
              <a:ext cx="90" cy="96"/>
            </a:xfrm>
            <a:custGeom>
              <a:avLst/>
              <a:gdLst/>
              <a:ahLst/>
              <a:cxnLst>
                <a:cxn ang="0">
                  <a:pos x="48" y="96"/>
                </a:cxn>
                <a:cxn ang="0">
                  <a:pos x="72" y="72"/>
                </a:cxn>
                <a:cxn ang="0">
                  <a:pos x="84" y="48"/>
                </a:cxn>
                <a:cxn ang="0">
                  <a:pos x="90" y="36"/>
                </a:cxn>
                <a:cxn ang="0">
                  <a:pos x="84" y="24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0"/>
                </a:cxn>
                <a:cxn ang="0">
                  <a:pos x="12" y="12"/>
                </a:cxn>
                <a:cxn ang="0">
                  <a:pos x="6" y="24"/>
                </a:cxn>
                <a:cxn ang="0">
                  <a:pos x="0" y="36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54" y="66"/>
                </a:cxn>
                <a:cxn ang="0">
                  <a:pos x="48" y="78"/>
                </a:cxn>
                <a:cxn ang="0">
                  <a:pos x="30" y="66"/>
                </a:cxn>
                <a:cxn ang="0">
                  <a:pos x="24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90" h="96">
                  <a:moveTo>
                    <a:pt x="48" y="96"/>
                  </a:moveTo>
                  <a:lnTo>
                    <a:pt x="72" y="72"/>
                  </a:lnTo>
                  <a:lnTo>
                    <a:pt x="84" y="48"/>
                  </a:lnTo>
                  <a:lnTo>
                    <a:pt x="90" y="36"/>
                  </a:lnTo>
                  <a:lnTo>
                    <a:pt x="84" y="24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0"/>
                  </a:lnTo>
                  <a:lnTo>
                    <a:pt x="12" y="12"/>
                  </a:lnTo>
                  <a:lnTo>
                    <a:pt x="6" y="24"/>
                  </a:lnTo>
                  <a:lnTo>
                    <a:pt x="0" y="36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8" y="96"/>
                  </a:lnTo>
                  <a:lnTo>
                    <a:pt x="48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54" y="66"/>
                  </a:lnTo>
                  <a:lnTo>
                    <a:pt x="48" y="78"/>
                  </a:lnTo>
                  <a:lnTo>
                    <a:pt x="30" y="66"/>
                  </a:lnTo>
                  <a:lnTo>
                    <a:pt x="24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410" name="Freeform 18"/>
            <p:cNvSpPr>
              <a:spLocks noEditPoints="1"/>
            </p:cNvSpPr>
            <p:nvPr userDrawn="1"/>
          </p:nvSpPr>
          <p:spPr bwMode="ltGray">
            <a:xfrm>
              <a:off x="3059" y="1768"/>
              <a:ext cx="90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54" y="108"/>
                </a:cxn>
                <a:cxn ang="0">
                  <a:pos x="78" y="96"/>
                </a:cxn>
                <a:cxn ang="0">
                  <a:pos x="90" y="72"/>
                </a:cxn>
                <a:cxn ang="0">
                  <a:pos x="84" y="42"/>
                </a:cxn>
                <a:cxn ang="0">
                  <a:pos x="66" y="24"/>
                </a:cxn>
                <a:cxn ang="0">
                  <a:pos x="54" y="12"/>
                </a:cxn>
                <a:cxn ang="0">
                  <a:pos x="48" y="6"/>
                </a:cxn>
                <a:cxn ang="0">
                  <a:pos x="48" y="6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30" y="36"/>
                </a:cxn>
                <a:cxn ang="0">
                  <a:pos x="42" y="24"/>
                </a:cxn>
                <a:cxn ang="0">
                  <a:pos x="48" y="18"/>
                </a:cxn>
                <a:cxn ang="0">
                  <a:pos x="66" y="30"/>
                </a:cxn>
                <a:cxn ang="0">
                  <a:pos x="72" y="48"/>
                </a:cxn>
                <a:cxn ang="0">
                  <a:pos x="78" y="72"/>
                </a:cxn>
                <a:cxn ang="0">
                  <a:pos x="78" y="84"/>
                </a:cxn>
                <a:cxn ang="0">
                  <a:pos x="66" y="96"/>
                </a:cxn>
                <a:cxn ang="0">
                  <a:pos x="42" y="102"/>
                </a:cxn>
                <a:cxn ang="0">
                  <a:pos x="30" y="96"/>
                </a:cxn>
                <a:cxn ang="0">
                  <a:pos x="18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90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54" y="108"/>
                  </a:lnTo>
                  <a:lnTo>
                    <a:pt x="78" y="96"/>
                  </a:lnTo>
                  <a:lnTo>
                    <a:pt x="90" y="72"/>
                  </a:lnTo>
                  <a:lnTo>
                    <a:pt x="84" y="42"/>
                  </a:lnTo>
                  <a:lnTo>
                    <a:pt x="66" y="24"/>
                  </a:lnTo>
                  <a:lnTo>
                    <a:pt x="54" y="12"/>
                  </a:lnTo>
                  <a:lnTo>
                    <a:pt x="48" y="6"/>
                  </a:lnTo>
                  <a:lnTo>
                    <a:pt x="48" y="6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30" y="36"/>
                  </a:lnTo>
                  <a:lnTo>
                    <a:pt x="42" y="24"/>
                  </a:lnTo>
                  <a:lnTo>
                    <a:pt x="48" y="18"/>
                  </a:lnTo>
                  <a:lnTo>
                    <a:pt x="66" y="30"/>
                  </a:lnTo>
                  <a:lnTo>
                    <a:pt x="72" y="48"/>
                  </a:lnTo>
                  <a:lnTo>
                    <a:pt x="78" y="72"/>
                  </a:lnTo>
                  <a:lnTo>
                    <a:pt x="78" y="84"/>
                  </a:lnTo>
                  <a:lnTo>
                    <a:pt x="66" y="96"/>
                  </a:lnTo>
                  <a:lnTo>
                    <a:pt x="42" y="102"/>
                  </a:lnTo>
                  <a:lnTo>
                    <a:pt x="30" y="96"/>
                  </a:lnTo>
                  <a:lnTo>
                    <a:pt x="18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411" name="Freeform 19"/>
            <p:cNvSpPr>
              <a:spLocks/>
            </p:cNvSpPr>
            <p:nvPr userDrawn="1"/>
          </p:nvSpPr>
          <p:spPr bwMode="ltGray">
            <a:xfrm>
              <a:off x="5470" y="1205"/>
              <a:ext cx="102" cy="156"/>
            </a:xfrm>
            <a:custGeom>
              <a:avLst/>
              <a:gdLst/>
              <a:ahLst/>
              <a:cxnLst>
                <a:cxn ang="0">
                  <a:pos x="102" y="0"/>
                </a:cxn>
                <a:cxn ang="0">
                  <a:pos x="0" y="6"/>
                </a:cxn>
                <a:cxn ang="0">
                  <a:pos x="30" y="72"/>
                </a:cxn>
                <a:cxn ang="0">
                  <a:pos x="30" y="156"/>
                </a:cxn>
                <a:cxn ang="0">
                  <a:pos x="72" y="156"/>
                </a:cxn>
                <a:cxn ang="0">
                  <a:pos x="72" y="66"/>
                </a:cxn>
                <a:cxn ang="0">
                  <a:pos x="102" y="0"/>
                </a:cxn>
                <a:cxn ang="0">
                  <a:pos x="102" y="0"/>
                </a:cxn>
              </a:cxnLst>
              <a:rect l="0" t="0" r="r" b="b"/>
              <a:pathLst>
                <a:path w="102" h="156">
                  <a:moveTo>
                    <a:pt x="102" y="0"/>
                  </a:moveTo>
                  <a:lnTo>
                    <a:pt x="0" y="6"/>
                  </a:lnTo>
                  <a:lnTo>
                    <a:pt x="30" y="72"/>
                  </a:lnTo>
                  <a:lnTo>
                    <a:pt x="30" y="156"/>
                  </a:lnTo>
                  <a:lnTo>
                    <a:pt x="72" y="156"/>
                  </a:lnTo>
                  <a:lnTo>
                    <a:pt x="72" y="66"/>
                  </a:lnTo>
                  <a:lnTo>
                    <a:pt x="102" y="0"/>
                  </a:lnTo>
                  <a:lnTo>
                    <a:pt x="102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412" name="Freeform 20"/>
            <p:cNvSpPr>
              <a:spLocks noEditPoints="1"/>
            </p:cNvSpPr>
            <p:nvPr userDrawn="1"/>
          </p:nvSpPr>
          <p:spPr bwMode="ltGray">
            <a:xfrm>
              <a:off x="5476" y="1349"/>
              <a:ext cx="84" cy="96"/>
            </a:xfrm>
            <a:custGeom>
              <a:avLst/>
              <a:gdLst/>
              <a:ahLst/>
              <a:cxnLst>
                <a:cxn ang="0">
                  <a:pos x="42" y="96"/>
                </a:cxn>
                <a:cxn ang="0">
                  <a:pos x="66" y="78"/>
                </a:cxn>
                <a:cxn ang="0">
                  <a:pos x="84" y="54"/>
                </a:cxn>
                <a:cxn ang="0">
                  <a:pos x="84" y="30"/>
                </a:cxn>
                <a:cxn ang="0">
                  <a:pos x="66" y="6"/>
                </a:cxn>
                <a:cxn ang="0">
                  <a:pos x="42" y="0"/>
                </a:cxn>
                <a:cxn ang="0">
                  <a:pos x="24" y="6"/>
                </a:cxn>
                <a:cxn ang="0">
                  <a:pos x="12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12" y="66"/>
                </a:cxn>
                <a:cxn ang="0">
                  <a:pos x="30" y="84"/>
                </a:cxn>
                <a:cxn ang="0">
                  <a:pos x="42" y="96"/>
                </a:cxn>
                <a:cxn ang="0">
                  <a:pos x="42" y="96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4"/>
                </a:cxn>
                <a:cxn ang="0">
                  <a:pos x="54" y="72"/>
                </a:cxn>
                <a:cxn ang="0">
                  <a:pos x="42" y="84"/>
                </a:cxn>
                <a:cxn ang="0">
                  <a:pos x="42" y="84"/>
                </a:cxn>
                <a:cxn ang="0">
                  <a:pos x="30" y="72"/>
                </a:cxn>
                <a:cxn ang="0">
                  <a:pos x="18" y="54"/>
                </a:cxn>
                <a:cxn ang="0">
                  <a:pos x="18" y="30"/>
                </a:cxn>
                <a:cxn ang="0">
                  <a:pos x="30" y="18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6">
                  <a:moveTo>
                    <a:pt x="42" y="96"/>
                  </a:moveTo>
                  <a:lnTo>
                    <a:pt x="66" y="78"/>
                  </a:lnTo>
                  <a:lnTo>
                    <a:pt x="84" y="54"/>
                  </a:lnTo>
                  <a:lnTo>
                    <a:pt x="84" y="30"/>
                  </a:lnTo>
                  <a:lnTo>
                    <a:pt x="66" y="6"/>
                  </a:lnTo>
                  <a:lnTo>
                    <a:pt x="42" y="0"/>
                  </a:lnTo>
                  <a:lnTo>
                    <a:pt x="24" y="6"/>
                  </a:lnTo>
                  <a:lnTo>
                    <a:pt x="12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12" y="66"/>
                  </a:lnTo>
                  <a:lnTo>
                    <a:pt x="30" y="84"/>
                  </a:lnTo>
                  <a:lnTo>
                    <a:pt x="42" y="96"/>
                  </a:lnTo>
                  <a:lnTo>
                    <a:pt x="42" y="96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4"/>
                  </a:lnTo>
                  <a:lnTo>
                    <a:pt x="54" y="72"/>
                  </a:lnTo>
                  <a:lnTo>
                    <a:pt x="42" y="84"/>
                  </a:lnTo>
                  <a:lnTo>
                    <a:pt x="42" y="84"/>
                  </a:lnTo>
                  <a:lnTo>
                    <a:pt x="30" y="72"/>
                  </a:lnTo>
                  <a:lnTo>
                    <a:pt x="18" y="54"/>
                  </a:lnTo>
                  <a:lnTo>
                    <a:pt x="18" y="30"/>
                  </a:lnTo>
                  <a:lnTo>
                    <a:pt x="30" y="18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413" name="Freeform 21"/>
            <p:cNvSpPr>
              <a:spLocks noEditPoints="1"/>
            </p:cNvSpPr>
            <p:nvPr userDrawn="1"/>
          </p:nvSpPr>
          <p:spPr bwMode="ltGray">
            <a:xfrm>
              <a:off x="5470" y="1433"/>
              <a:ext cx="90" cy="108"/>
            </a:xfrm>
            <a:custGeom>
              <a:avLst/>
              <a:gdLst/>
              <a:ahLst/>
              <a:cxnLst>
                <a:cxn ang="0">
                  <a:pos x="6" y="90"/>
                </a:cxn>
                <a:cxn ang="0">
                  <a:pos x="18" y="102"/>
                </a:cxn>
                <a:cxn ang="0">
                  <a:pos x="30" y="108"/>
                </a:cxn>
                <a:cxn ang="0">
                  <a:pos x="60" y="108"/>
                </a:cxn>
                <a:cxn ang="0">
                  <a:pos x="84" y="96"/>
                </a:cxn>
                <a:cxn ang="0">
                  <a:pos x="90" y="84"/>
                </a:cxn>
                <a:cxn ang="0">
                  <a:pos x="90" y="66"/>
                </a:cxn>
                <a:cxn ang="0">
                  <a:pos x="84" y="36"/>
                </a:cxn>
                <a:cxn ang="0">
                  <a:pos x="72" y="18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48" y="0"/>
                </a:cxn>
                <a:cxn ang="0">
                  <a:pos x="24" y="24"/>
                </a:cxn>
                <a:cxn ang="0">
                  <a:pos x="12" y="48"/>
                </a:cxn>
                <a:cxn ang="0">
                  <a:pos x="0" y="66"/>
                </a:cxn>
                <a:cxn ang="0">
                  <a:pos x="6" y="90"/>
                </a:cxn>
                <a:cxn ang="0">
                  <a:pos x="6" y="90"/>
                </a:cxn>
                <a:cxn ang="0">
                  <a:pos x="18" y="66"/>
                </a:cxn>
                <a:cxn ang="0">
                  <a:pos x="24" y="48"/>
                </a:cxn>
                <a:cxn ang="0">
                  <a:pos x="36" y="30"/>
                </a:cxn>
                <a:cxn ang="0">
                  <a:pos x="42" y="18"/>
                </a:cxn>
                <a:cxn ang="0">
                  <a:pos x="48" y="12"/>
                </a:cxn>
                <a:cxn ang="0">
                  <a:pos x="78" y="42"/>
                </a:cxn>
                <a:cxn ang="0">
                  <a:pos x="84" y="66"/>
                </a:cxn>
                <a:cxn ang="0">
                  <a:pos x="66" y="90"/>
                </a:cxn>
                <a:cxn ang="0">
                  <a:pos x="54" y="96"/>
                </a:cxn>
                <a:cxn ang="0">
                  <a:pos x="42" y="96"/>
                </a:cxn>
                <a:cxn ang="0">
                  <a:pos x="30" y="96"/>
                </a:cxn>
                <a:cxn ang="0">
                  <a:pos x="24" y="84"/>
                </a:cxn>
                <a:cxn ang="0">
                  <a:pos x="18" y="78"/>
                </a:cxn>
                <a:cxn ang="0">
                  <a:pos x="18" y="66"/>
                </a:cxn>
                <a:cxn ang="0">
                  <a:pos x="18" y="66"/>
                </a:cxn>
              </a:cxnLst>
              <a:rect l="0" t="0" r="r" b="b"/>
              <a:pathLst>
                <a:path w="90" h="108">
                  <a:moveTo>
                    <a:pt x="6" y="90"/>
                  </a:moveTo>
                  <a:lnTo>
                    <a:pt x="18" y="102"/>
                  </a:lnTo>
                  <a:lnTo>
                    <a:pt x="30" y="108"/>
                  </a:lnTo>
                  <a:lnTo>
                    <a:pt x="60" y="108"/>
                  </a:lnTo>
                  <a:lnTo>
                    <a:pt x="84" y="96"/>
                  </a:lnTo>
                  <a:lnTo>
                    <a:pt x="90" y="84"/>
                  </a:lnTo>
                  <a:lnTo>
                    <a:pt x="90" y="66"/>
                  </a:lnTo>
                  <a:lnTo>
                    <a:pt x="84" y="36"/>
                  </a:lnTo>
                  <a:lnTo>
                    <a:pt x="72" y="18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48" y="0"/>
                  </a:lnTo>
                  <a:lnTo>
                    <a:pt x="24" y="24"/>
                  </a:lnTo>
                  <a:lnTo>
                    <a:pt x="12" y="48"/>
                  </a:lnTo>
                  <a:lnTo>
                    <a:pt x="0" y="66"/>
                  </a:lnTo>
                  <a:lnTo>
                    <a:pt x="6" y="90"/>
                  </a:lnTo>
                  <a:lnTo>
                    <a:pt x="6" y="90"/>
                  </a:lnTo>
                  <a:close/>
                  <a:moveTo>
                    <a:pt x="18" y="66"/>
                  </a:moveTo>
                  <a:lnTo>
                    <a:pt x="24" y="48"/>
                  </a:lnTo>
                  <a:lnTo>
                    <a:pt x="36" y="30"/>
                  </a:lnTo>
                  <a:lnTo>
                    <a:pt x="42" y="18"/>
                  </a:lnTo>
                  <a:lnTo>
                    <a:pt x="48" y="12"/>
                  </a:lnTo>
                  <a:lnTo>
                    <a:pt x="78" y="42"/>
                  </a:lnTo>
                  <a:lnTo>
                    <a:pt x="84" y="66"/>
                  </a:lnTo>
                  <a:lnTo>
                    <a:pt x="66" y="90"/>
                  </a:lnTo>
                  <a:lnTo>
                    <a:pt x="54" y="96"/>
                  </a:lnTo>
                  <a:lnTo>
                    <a:pt x="42" y="96"/>
                  </a:lnTo>
                  <a:lnTo>
                    <a:pt x="30" y="96"/>
                  </a:lnTo>
                  <a:lnTo>
                    <a:pt x="24" y="84"/>
                  </a:lnTo>
                  <a:lnTo>
                    <a:pt x="18" y="78"/>
                  </a:lnTo>
                  <a:lnTo>
                    <a:pt x="18" y="66"/>
                  </a:lnTo>
                  <a:lnTo>
                    <a:pt x="18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414" name="Freeform 22"/>
            <p:cNvSpPr>
              <a:spLocks noEditPoints="1"/>
            </p:cNvSpPr>
            <p:nvPr userDrawn="1"/>
          </p:nvSpPr>
          <p:spPr bwMode="ltGray">
            <a:xfrm>
              <a:off x="5428" y="3525"/>
              <a:ext cx="66" cy="96"/>
            </a:xfrm>
            <a:custGeom>
              <a:avLst/>
              <a:gdLst/>
              <a:ahLst/>
              <a:cxnLst>
                <a:cxn ang="0">
                  <a:pos x="30" y="96"/>
                </a:cxn>
                <a:cxn ang="0">
                  <a:pos x="54" y="72"/>
                </a:cxn>
                <a:cxn ang="0">
                  <a:pos x="66" y="48"/>
                </a:cxn>
                <a:cxn ang="0">
                  <a:pos x="66" y="24"/>
                </a:cxn>
                <a:cxn ang="0">
                  <a:pos x="54" y="6"/>
                </a:cxn>
                <a:cxn ang="0">
                  <a:pos x="30" y="0"/>
                </a:cxn>
                <a:cxn ang="0">
                  <a:pos x="18" y="0"/>
                </a:cxn>
                <a:cxn ang="0">
                  <a:pos x="6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18" y="84"/>
                </a:cxn>
                <a:cxn ang="0">
                  <a:pos x="30" y="96"/>
                </a:cxn>
                <a:cxn ang="0">
                  <a:pos x="30" y="96"/>
                </a:cxn>
                <a:cxn ang="0">
                  <a:pos x="30" y="12"/>
                </a:cxn>
                <a:cxn ang="0">
                  <a:pos x="48" y="18"/>
                </a:cxn>
                <a:cxn ang="0">
                  <a:pos x="54" y="24"/>
                </a:cxn>
                <a:cxn ang="0">
                  <a:pos x="54" y="36"/>
                </a:cxn>
                <a:cxn ang="0">
                  <a:pos x="48" y="48"/>
                </a:cxn>
                <a:cxn ang="0">
                  <a:pos x="36" y="66"/>
                </a:cxn>
                <a:cxn ang="0">
                  <a:pos x="30" y="78"/>
                </a:cxn>
                <a:cxn ang="0">
                  <a:pos x="18" y="66"/>
                </a:cxn>
                <a:cxn ang="0">
                  <a:pos x="12" y="48"/>
                </a:cxn>
                <a:cxn ang="0">
                  <a:pos x="6" y="30"/>
                </a:cxn>
                <a:cxn ang="0">
                  <a:pos x="18" y="12"/>
                </a:cxn>
                <a:cxn ang="0">
                  <a:pos x="30" y="12"/>
                </a:cxn>
                <a:cxn ang="0">
                  <a:pos x="30" y="12"/>
                </a:cxn>
              </a:cxnLst>
              <a:rect l="0" t="0" r="r" b="b"/>
              <a:pathLst>
                <a:path w="66" h="96">
                  <a:moveTo>
                    <a:pt x="30" y="96"/>
                  </a:moveTo>
                  <a:lnTo>
                    <a:pt x="54" y="72"/>
                  </a:lnTo>
                  <a:lnTo>
                    <a:pt x="66" y="48"/>
                  </a:lnTo>
                  <a:lnTo>
                    <a:pt x="66" y="24"/>
                  </a:lnTo>
                  <a:lnTo>
                    <a:pt x="54" y="6"/>
                  </a:lnTo>
                  <a:lnTo>
                    <a:pt x="30" y="0"/>
                  </a:lnTo>
                  <a:lnTo>
                    <a:pt x="18" y="0"/>
                  </a:lnTo>
                  <a:lnTo>
                    <a:pt x="6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18" y="84"/>
                  </a:lnTo>
                  <a:lnTo>
                    <a:pt x="30" y="96"/>
                  </a:lnTo>
                  <a:lnTo>
                    <a:pt x="30" y="96"/>
                  </a:lnTo>
                  <a:close/>
                  <a:moveTo>
                    <a:pt x="30" y="12"/>
                  </a:moveTo>
                  <a:lnTo>
                    <a:pt x="48" y="18"/>
                  </a:lnTo>
                  <a:lnTo>
                    <a:pt x="54" y="24"/>
                  </a:lnTo>
                  <a:lnTo>
                    <a:pt x="54" y="36"/>
                  </a:lnTo>
                  <a:lnTo>
                    <a:pt x="48" y="48"/>
                  </a:lnTo>
                  <a:lnTo>
                    <a:pt x="36" y="66"/>
                  </a:lnTo>
                  <a:lnTo>
                    <a:pt x="30" y="78"/>
                  </a:lnTo>
                  <a:lnTo>
                    <a:pt x="18" y="66"/>
                  </a:lnTo>
                  <a:lnTo>
                    <a:pt x="12" y="48"/>
                  </a:lnTo>
                  <a:lnTo>
                    <a:pt x="6" y="30"/>
                  </a:lnTo>
                  <a:lnTo>
                    <a:pt x="18" y="12"/>
                  </a:lnTo>
                  <a:lnTo>
                    <a:pt x="30" y="12"/>
                  </a:lnTo>
                  <a:lnTo>
                    <a:pt x="30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415" name="Freeform 23"/>
            <p:cNvSpPr>
              <a:spLocks/>
            </p:cNvSpPr>
            <p:nvPr userDrawn="1"/>
          </p:nvSpPr>
          <p:spPr bwMode="ltGray">
            <a:xfrm>
              <a:off x="3017" y="1127"/>
              <a:ext cx="2603" cy="444"/>
            </a:xfrm>
            <a:custGeom>
              <a:avLst/>
              <a:gdLst/>
              <a:ahLst/>
              <a:cxnLst>
                <a:cxn ang="0">
                  <a:pos x="2577" y="0"/>
                </a:cxn>
                <a:cxn ang="0">
                  <a:pos x="2594" y="72"/>
                </a:cxn>
                <a:cxn ang="0">
                  <a:pos x="6" y="444"/>
                </a:cxn>
                <a:cxn ang="0">
                  <a:pos x="0" y="396"/>
                </a:cxn>
                <a:cxn ang="0">
                  <a:pos x="1225" y="96"/>
                </a:cxn>
                <a:cxn ang="0">
                  <a:pos x="1351" y="78"/>
                </a:cxn>
                <a:cxn ang="0">
                  <a:pos x="2577" y="0"/>
                </a:cxn>
                <a:cxn ang="0">
                  <a:pos x="2577" y="0"/>
                </a:cxn>
              </a:cxnLst>
              <a:rect l="0" t="0" r="r" b="b"/>
              <a:pathLst>
                <a:path w="2594" h="444">
                  <a:moveTo>
                    <a:pt x="2577" y="0"/>
                  </a:moveTo>
                  <a:lnTo>
                    <a:pt x="2594" y="72"/>
                  </a:lnTo>
                  <a:lnTo>
                    <a:pt x="6" y="444"/>
                  </a:lnTo>
                  <a:lnTo>
                    <a:pt x="0" y="396"/>
                  </a:lnTo>
                  <a:lnTo>
                    <a:pt x="1225" y="96"/>
                  </a:lnTo>
                  <a:lnTo>
                    <a:pt x="1351" y="78"/>
                  </a:lnTo>
                  <a:lnTo>
                    <a:pt x="2577" y="0"/>
                  </a:lnTo>
                  <a:lnTo>
                    <a:pt x="2577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416" name="Freeform 24"/>
            <p:cNvSpPr>
              <a:spLocks noEditPoints="1"/>
            </p:cNvSpPr>
            <p:nvPr userDrawn="1"/>
          </p:nvSpPr>
          <p:spPr bwMode="ltGray">
            <a:xfrm>
              <a:off x="2934" y="3773"/>
              <a:ext cx="84" cy="95"/>
            </a:xfrm>
            <a:custGeom>
              <a:avLst/>
              <a:gdLst/>
              <a:ahLst/>
              <a:cxnLst>
                <a:cxn ang="0">
                  <a:pos x="36" y="95"/>
                </a:cxn>
                <a:cxn ang="0">
                  <a:pos x="60" y="77"/>
                </a:cxn>
                <a:cxn ang="0">
                  <a:pos x="78" y="53"/>
                </a:cxn>
                <a:cxn ang="0">
                  <a:pos x="84" y="42"/>
                </a:cxn>
                <a:cxn ang="0">
                  <a:pos x="84" y="30"/>
                </a:cxn>
                <a:cxn ang="0">
                  <a:pos x="72" y="6"/>
                </a:cxn>
                <a:cxn ang="0">
                  <a:pos x="42" y="0"/>
                </a:cxn>
                <a:cxn ang="0">
                  <a:pos x="30" y="0"/>
                </a:cxn>
                <a:cxn ang="0">
                  <a:pos x="12" y="12"/>
                </a:cxn>
                <a:cxn ang="0">
                  <a:pos x="0" y="24"/>
                </a:cxn>
                <a:cxn ang="0">
                  <a:pos x="0" y="36"/>
                </a:cxn>
                <a:cxn ang="0">
                  <a:pos x="6" y="59"/>
                </a:cxn>
                <a:cxn ang="0">
                  <a:pos x="24" y="83"/>
                </a:cxn>
                <a:cxn ang="0">
                  <a:pos x="36" y="95"/>
                </a:cxn>
                <a:cxn ang="0">
                  <a:pos x="36" y="95"/>
                </a:cxn>
                <a:cxn ang="0">
                  <a:pos x="48" y="12"/>
                </a:cxn>
                <a:cxn ang="0">
                  <a:pos x="66" y="18"/>
                </a:cxn>
                <a:cxn ang="0">
                  <a:pos x="72" y="30"/>
                </a:cxn>
                <a:cxn ang="0">
                  <a:pos x="72" y="42"/>
                </a:cxn>
                <a:cxn ang="0">
                  <a:pos x="66" y="53"/>
                </a:cxn>
                <a:cxn ang="0">
                  <a:pos x="48" y="71"/>
                </a:cxn>
                <a:cxn ang="0">
                  <a:pos x="42" y="77"/>
                </a:cxn>
                <a:cxn ang="0">
                  <a:pos x="36" y="77"/>
                </a:cxn>
                <a:cxn ang="0">
                  <a:pos x="24" y="65"/>
                </a:cxn>
                <a:cxn ang="0">
                  <a:pos x="18" y="48"/>
                </a:cxn>
                <a:cxn ang="0">
                  <a:pos x="18" y="30"/>
                </a:cxn>
                <a:cxn ang="0">
                  <a:pos x="30" y="12"/>
                </a:cxn>
                <a:cxn ang="0">
                  <a:pos x="48" y="12"/>
                </a:cxn>
                <a:cxn ang="0">
                  <a:pos x="48" y="12"/>
                </a:cxn>
              </a:cxnLst>
              <a:rect l="0" t="0" r="r" b="b"/>
              <a:pathLst>
                <a:path w="84" h="95">
                  <a:moveTo>
                    <a:pt x="36" y="95"/>
                  </a:moveTo>
                  <a:lnTo>
                    <a:pt x="60" y="77"/>
                  </a:lnTo>
                  <a:lnTo>
                    <a:pt x="78" y="53"/>
                  </a:lnTo>
                  <a:lnTo>
                    <a:pt x="84" y="42"/>
                  </a:lnTo>
                  <a:lnTo>
                    <a:pt x="84" y="30"/>
                  </a:lnTo>
                  <a:lnTo>
                    <a:pt x="72" y="6"/>
                  </a:lnTo>
                  <a:lnTo>
                    <a:pt x="42" y="0"/>
                  </a:lnTo>
                  <a:lnTo>
                    <a:pt x="30" y="0"/>
                  </a:lnTo>
                  <a:lnTo>
                    <a:pt x="12" y="12"/>
                  </a:lnTo>
                  <a:lnTo>
                    <a:pt x="0" y="24"/>
                  </a:lnTo>
                  <a:lnTo>
                    <a:pt x="0" y="36"/>
                  </a:lnTo>
                  <a:lnTo>
                    <a:pt x="6" y="59"/>
                  </a:lnTo>
                  <a:lnTo>
                    <a:pt x="24" y="83"/>
                  </a:lnTo>
                  <a:lnTo>
                    <a:pt x="36" y="95"/>
                  </a:lnTo>
                  <a:lnTo>
                    <a:pt x="36" y="95"/>
                  </a:lnTo>
                  <a:close/>
                  <a:moveTo>
                    <a:pt x="48" y="12"/>
                  </a:moveTo>
                  <a:lnTo>
                    <a:pt x="66" y="18"/>
                  </a:lnTo>
                  <a:lnTo>
                    <a:pt x="72" y="30"/>
                  </a:lnTo>
                  <a:lnTo>
                    <a:pt x="72" y="42"/>
                  </a:lnTo>
                  <a:lnTo>
                    <a:pt x="66" y="53"/>
                  </a:lnTo>
                  <a:lnTo>
                    <a:pt x="48" y="71"/>
                  </a:lnTo>
                  <a:lnTo>
                    <a:pt x="42" y="77"/>
                  </a:lnTo>
                  <a:lnTo>
                    <a:pt x="36" y="77"/>
                  </a:lnTo>
                  <a:lnTo>
                    <a:pt x="24" y="65"/>
                  </a:lnTo>
                  <a:lnTo>
                    <a:pt x="18" y="48"/>
                  </a:lnTo>
                  <a:lnTo>
                    <a:pt x="18" y="30"/>
                  </a:lnTo>
                  <a:lnTo>
                    <a:pt x="30" y="12"/>
                  </a:lnTo>
                  <a:lnTo>
                    <a:pt x="48" y="12"/>
                  </a:lnTo>
                  <a:lnTo>
                    <a:pt x="48" y="1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417" name="Freeform 25"/>
            <p:cNvSpPr>
              <a:spLocks noEditPoints="1"/>
            </p:cNvSpPr>
            <p:nvPr userDrawn="1"/>
          </p:nvSpPr>
          <p:spPr bwMode="ltGray">
            <a:xfrm>
              <a:off x="3779" y="3872"/>
              <a:ext cx="90" cy="108"/>
            </a:xfrm>
            <a:custGeom>
              <a:avLst/>
              <a:gdLst/>
              <a:ahLst/>
              <a:cxnLst>
                <a:cxn ang="0">
                  <a:pos x="12" y="96"/>
                </a:cxn>
                <a:cxn ang="0">
                  <a:pos x="24" y="108"/>
                </a:cxn>
                <a:cxn ang="0">
                  <a:pos x="42" y="108"/>
                </a:cxn>
                <a:cxn ang="0">
                  <a:pos x="66" y="102"/>
                </a:cxn>
                <a:cxn ang="0">
                  <a:pos x="84" y="78"/>
                </a:cxn>
                <a:cxn ang="0">
                  <a:pos x="90" y="66"/>
                </a:cxn>
                <a:cxn ang="0">
                  <a:pos x="84" y="48"/>
                </a:cxn>
                <a:cxn ang="0">
                  <a:pos x="66" y="24"/>
                </a:cxn>
                <a:cxn ang="0">
                  <a:pos x="48" y="12"/>
                </a:cxn>
                <a:cxn ang="0">
                  <a:pos x="36" y="0"/>
                </a:cxn>
                <a:cxn ang="0">
                  <a:pos x="30" y="0"/>
                </a:cxn>
                <a:cxn ang="0">
                  <a:pos x="30" y="0"/>
                </a:cxn>
                <a:cxn ang="0">
                  <a:pos x="24" y="0"/>
                </a:cxn>
                <a:cxn ang="0">
                  <a:pos x="12" y="30"/>
                </a:cxn>
                <a:cxn ang="0">
                  <a:pos x="0" y="54"/>
                </a:cxn>
                <a:cxn ang="0">
                  <a:pos x="0" y="78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2" y="72"/>
                </a:cxn>
                <a:cxn ang="0">
                  <a:pos x="18" y="54"/>
                </a:cxn>
                <a:cxn ang="0">
                  <a:pos x="24" y="36"/>
                </a:cxn>
                <a:cxn ang="0">
                  <a:pos x="30" y="18"/>
                </a:cxn>
                <a:cxn ang="0">
                  <a:pos x="30" y="12"/>
                </a:cxn>
                <a:cxn ang="0">
                  <a:pos x="48" y="24"/>
                </a:cxn>
                <a:cxn ang="0">
                  <a:pos x="66" y="36"/>
                </a:cxn>
                <a:cxn ang="0">
                  <a:pos x="78" y="54"/>
                </a:cxn>
                <a:cxn ang="0">
                  <a:pos x="78" y="72"/>
                </a:cxn>
                <a:cxn ang="0">
                  <a:pos x="72" y="84"/>
                </a:cxn>
                <a:cxn ang="0">
                  <a:pos x="48" y="96"/>
                </a:cxn>
                <a:cxn ang="0">
                  <a:pos x="36" y="96"/>
                </a:cxn>
                <a:cxn ang="0">
                  <a:pos x="24" y="90"/>
                </a:cxn>
                <a:cxn ang="0">
                  <a:pos x="18" y="84"/>
                </a:cxn>
                <a:cxn ang="0">
                  <a:pos x="12" y="72"/>
                </a:cxn>
                <a:cxn ang="0">
                  <a:pos x="12" y="72"/>
                </a:cxn>
              </a:cxnLst>
              <a:rect l="0" t="0" r="r" b="b"/>
              <a:pathLst>
                <a:path w="90" h="108">
                  <a:moveTo>
                    <a:pt x="12" y="96"/>
                  </a:moveTo>
                  <a:lnTo>
                    <a:pt x="24" y="108"/>
                  </a:lnTo>
                  <a:lnTo>
                    <a:pt x="42" y="108"/>
                  </a:lnTo>
                  <a:lnTo>
                    <a:pt x="66" y="102"/>
                  </a:lnTo>
                  <a:lnTo>
                    <a:pt x="84" y="78"/>
                  </a:lnTo>
                  <a:lnTo>
                    <a:pt x="90" y="66"/>
                  </a:lnTo>
                  <a:lnTo>
                    <a:pt x="84" y="48"/>
                  </a:lnTo>
                  <a:lnTo>
                    <a:pt x="66" y="24"/>
                  </a:lnTo>
                  <a:lnTo>
                    <a:pt x="48" y="12"/>
                  </a:lnTo>
                  <a:lnTo>
                    <a:pt x="36" y="0"/>
                  </a:lnTo>
                  <a:lnTo>
                    <a:pt x="30" y="0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12" y="30"/>
                  </a:lnTo>
                  <a:lnTo>
                    <a:pt x="0" y="54"/>
                  </a:lnTo>
                  <a:lnTo>
                    <a:pt x="0" y="78"/>
                  </a:lnTo>
                  <a:lnTo>
                    <a:pt x="12" y="96"/>
                  </a:lnTo>
                  <a:lnTo>
                    <a:pt x="12" y="96"/>
                  </a:lnTo>
                  <a:close/>
                  <a:moveTo>
                    <a:pt x="12" y="72"/>
                  </a:moveTo>
                  <a:lnTo>
                    <a:pt x="18" y="54"/>
                  </a:lnTo>
                  <a:lnTo>
                    <a:pt x="24" y="36"/>
                  </a:lnTo>
                  <a:lnTo>
                    <a:pt x="30" y="18"/>
                  </a:lnTo>
                  <a:lnTo>
                    <a:pt x="30" y="12"/>
                  </a:lnTo>
                  <a:lnTo>
                    <a:pt x="48" y="24"/>
                  </a:lnTo>
                  <a:lnTo>
                    <a:pt x="66" y="36"/>
                  </a:lnTo>
                  <a:lnTo>
                    <a:pt x="78" y="54"/>
                  </a:lnTo>
                  <a:lnTo>
                    <a:pt x="78" y="72"/>
                  </a:lnTo>
                  <a:lnTo>
                    <a:pt x="72" y="84"/>
                  </a:lnTo>
                  <a:lnTo>
                    <a:pt x="48" y="96"/>
                  </a:lnTo>
                  <a:lnTo>
                    <a:pt x="36" y="96"/>
                  </a:lnTo>
                  <a:lnTo>
                    <a:pt x="24" y="90"/>
                  </a:lnTo>
                  <a:lnTo>
                    <a:pt x="18" y="84"/>
                  </a:lnTo>
                  <a:lnTo>
                    <a:pt x="12" y="72"/>
                  </a:lnTo>
                  <a:lnTo>
                    <a:pt x="12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418" name="Freeform 26"/>
            <p:cNvSpPr>
              <a:spLocks noEditPoints="1"/>
            </p:cNvSpPr>
            <p:nvPr userDrawn="1"/>
          </p:nvSpPr>
          <p:spPr bwMode="ltGray">
            <a:xfrm>
              <a:off x="2400" y="3872"/>
              <a:ext cx="72" cy="90"/>
            </a:xfrm>
            <a:custGeom>
              <a:avLst/>
              <a:gdLst/>
              <a:ahLst/>
              <a:cxnLst>
                <a:cxn ang="0">
                  <a:pos x="71" y="90"/>
                </a:cxn>
                <a:cxn ang="0">
                  <a:pos x="71" y="60"/>
                </a:cxn>
                <a:cxn ang="0">
                  <a:pos x="71" y="36"/>
                </a:cxn>
                <a:cxn ang="0">
                  <a:pos x="60" y="12"/>
                </a:cxn>
                <a:cxn ang="0">
                  <a:pos x="36" y="0"/>
                </a:cxn>
                <a:cxn ang="0">
                  <a:pos x="12" y="12"/>
                </a:cxn>
                <a:cxn ang="0">
                  <a:pos x="0" y="36"/>
                </a:cxn>
                <a:cxn ang="0">
                  <a:pos x="6" y="60"/>
                </a:cxn>
                <a:cxn ang="0">
                  <a:pos x="30" y="78"/>
                </a:cxn>
                <a:cxn ang="0">
                  <a:pos x="54" y="90"/>
                </a:cxn>
                <a:cxn ang="0">
                  <a:pos x="71" y="90"/>
                </a:cxn>
                <a:cxn ang="0">
                  <a:pos x="71" y="90"/>
                </a:cxn>
                <a:cxn ang="0">
                  <a:pos x="24" y="18"/>
                </a:cxn>
                <a:cxn ang="0">
                  <a:pos x="42" y="18"/>
                </a:cxn>
                <a:cxn ang="0">
                  <a:pos x="54" y="18"/>
                </a:cxn>
                <a:cxn ang="0">
                  <a:pos x="60" y="42"/>
                </a:cxn>
                <a:cxn ang="0">
                  <a:pos x="60" y="66"/>
                </a:cxn>
                <a:cxn ang="0">
                  <a:pos x="60" y="72"/>
                </a:cxn>
                <a:cxn ang="0">
                  <a:pos x="60" y="78"/>
                </a:cxn>
                <a:cxn ang="0">
                  <a:pos x="42" y="72"/>
                </a:cxn>
                <a:cxn ang="0">
                  <a:pos x="24" y="66"/>
                </a:cxn>
                <a:cxn ang="0">
                  <a:pos x="12" y="48"/>
                </a:cxn>
                <a:cxn ang="0">
                  <a:pos x="12" y="30"/>
                </a:cxn>
                <a:cxn ang="0">
                  <a:pos x="24" y="18"/>
                </a:cxn>
                <a:cxn ang="0">
                  <a:pos x="24" y="18"/>
                </a:cxn>
              </a:cxnLst>
              <a:rect l="0" t="0" r="r" b="b"/>
              <a:pathLst>
                <a:path w="71" h="90">
                  <a:moveTo>
                    <a:pt x="71" y="90"/>
                  </a:moveTo>
                  <a:lnTo>
                    <a:pt x="71" y="60"/>
                  </a:lnTo>
                  <a:lnTo>
                    <a:pt x="71" y="36"/>
                  </a:lnTo>
                  <a:lnTo>
                    <a:pt x="60" y="12"/>
                  </a:lnTo>
                  <a:lnTo>
                    <a:pt x="36" y="0"/>
                  </a:lnTo>
                  <a:lnTo>
                    <a:pt x="12" y="12"/>
                  </a:lnTo>
                  <a:lnTo>
                    <a:pt x="0" y="36"/>
                  </a:lnTo>
                  <a:lnTo>
                    <a:pt x="6" y="60"/>
                  </a:lnTo>
                  <a:lnTo>
                    <a:pt x="30" y="78"/>
                  </a:lnTo>
                  <a:lnTo>
                    <a:pt x="54" y="90"/>
                  </a:lnTo>
                  <a:lnTo>
                    <a:pt x="71" y="90"/>
                  </a:lnTo>
                  <a:lnTo>
                    <a:pt x="71" y="90"/>
                  </a:lnTo>
                  <a:close/>
                  <a:moveTo>
                    <a:pt x="24" y="18"/>
                  </a:moveTo>
                  <a:lnTo>
                    <a:pt x="42" y="18"/>
                  </a:lnTo>
                  <a:lnTo>
                    <a:pt x="54" y="18"/>
                  </a:lnTo>
                  <a:lnTo>
                    <a:pt x="60" y="42"/>
                  </a:lnTo>
                  <a:lnTo>
                    <a:pt x="60" y="66"/>
                  </a:lnTo>
                  <a:lnTo>
                    <a:pt x="60" y="72"/>
                  </a:lnTo>
                  <a:lnTo>
                    <a:pt x="60" y="78"/>
                  </a:lnTo>
                  <a:lnTo>
                    <a:pt x="42" y="72"/>
                  </a:lnTo>
                  <a:lnTo>
                    <a:pt x="24" y="66"/>
                  </a:lnTo>
                  <a:lnTo>
                    <a:pt x="12" y="48"/>
                  </a:lnTo>
                  <a:lnTo>
                    <a:pt x="12" y="30"/>
                  </a:lnTo>
                  <a:lnTo>
                    <a:pt x="24" y="18"/>
                  </a:lnTo>
                  <a:lnTo>
                    <a:pt x="24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419" name="Oval 27"/>
            <p:cNvSpPr>
              <a:spLocks noChangeArrowheads="1"/>
            </p:cNvSpPr>
            <p:nvPr userDrawn="1"/>
          </p:nvSpPr>
          <p:spPr bwMode="ltGray">
            <a:xfrm>
              <a:off x="2444" y="3838"/>
              <a:ext cx="1380" cy="389"/>
            </a:xfrm>
            <a:prstGeom prst="ellipse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420" name="Oval 28"/>
            <p:cNvSpPr>
              <a:spLocks noChangeArrowheads="1"/>
            </p:cNvSpPr>
            <p:nvPr userDrawn="1"/>
          </p:nvSpPr>
          <p:spPr bwMode="ltGray">
            <a:xfrm>
              <a:off x="2394" y="3834"/>
              <a:ext cx="1502" cy="288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421" name="Oval 29"/>
            <p:cNvSpPr>
              <a:spLocks noChangeArrowheads="1"/>
            </p:cNvSpPr>
            <p:nvPr userDrawn="1"/>
          </p:nvSpPr>
          <p:spPr bwMode="ltGray">
            <a:xfrm>
              <a:off x="2441" y="3860"/>
              <a:ext cx="1425" cy="220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422" name="Freeform 30"/>
            <p:cNvSpPr>
              <a:spLocks noEditPoints="1"/>
            </p:cNvSpPr>
            <p:nvPr userDrawn="1"/>
          </p:nvSpPr>
          <p:spPr bwMode="ltGray">
            <a:xfrm>
              <a:off x="3743" y="3788"/>
              <a:ext cx="90" cy="96"/>
            </a:xfrm>
            <a:custGeom>
              <a:avLst/>
              <a:gdLst/>
              <a:ahLst/>
              <a:cxnLst>
                <a:cxn ang="0">
                  <a:pos x="66" y="96"/>
                </a:cxn>
                <a:cxn ang="0">
                  <a:pos x="78" y="66"/>
                </a:cxn>
                <a:cxn ang="0">
                  <a:pos x="90" y="42"/>
                </a:cxn>
                <a:cxn ang="0">
                  <a:pos x="78" y="18"/>
                </a:cxn>
                <a:cxn ang="0">
                  <a:pos x="60" y="0"/>
                </a:cxn>
                <a:cxn ang="0">
                  <a:pos x="30" y="6"/>
                </a:cxn>
                <a:cxn ang="0">
                  <a:pos x="18" y="18"/>
                </a:cxn>
                <a:cxn ang="0">
                  <a:pos x="6" y="30"/>
                </a:cxn>
                <a:cxn ang="0">
                  <a:pos x="0" y="42"/>
                </a:cxn>
                <a:cxn ang="0">
                  <a:pos x="6" y="60"/>
                </a:cxn>
                <a:cxn ang="0">
                  <a:pos x="24" y="78"/>
                </a:cxn>
                <a:cxn ang="0">
                  <a:pos x="48" y="90"/>
                </a:cxn>
                <a:cxn ang="0">
                  <a:pos x="66" y="96"/>
                </a:cxn>
                <a:cxn ang="0">
                  <a:pos x="66" y="96"/>
                </a:cxn>
                <a:cxn ang="0">
                  <a:pos x="42" y="18"/>
                </a:cxn>
                <a:cxn ang="0">
                  <a:pos x="60" y="18"/>
                </a:cxn>
                <a:cxn ang="0">
                  <a:pos x="72" y="24"/>
                </a:cxn>
                <a:cxn ang="0">
                  <a:pos x="72" y="36"/>
                </a:cxn>
                <a:cxn ang="0">
                  <a:pos x="72" y="48"/>
                </a:cxn>
                <a:cxn ang="0">
                  <a:pos x="66" y="72"/>
                </a:cxn>
                <a:cxn ang="0">
                  <a:pos x="60" y="78"/>
                </a:cxn>
                <a:cxn ang="0">
                  <a:pos x="60" y="84"/>
                </a:cxn>
                <a:cxn ang="0">
                  <a:pos x="42" y="72"/>
                </a:cxn>
                <a:cxn ang="0">
                  <a:pos x="30" y="66"/>
                </a:cxn>
                <a:cxn ang="0">
                  <a:pos x="18" y="42"/>
                </a:cxn>
                <a:cxn ang="0">
                  <a:pos x="24" y="30"/>
                </a:cxn>
                <a:cxn ang="0">
                  <a:pos x="42" y="18"/>
                </a:cxn>
                <a:cxn ang="0">
                  <a:pos x="42" y="18"/>
                </a:cxn>
              </a:cxnLst>
              <a:rect l="0" t="0" r="r" b="b"/>
              <a:pathLst>
                <a:path w="90" h="96">
                  <a:moveTo>
                    <a:pt x="66" y="96"/>
                  </a:moveTo>
                  <a:lnTo>
                    <a:pt x="78" y="66"/>
                  </a:lnTo>
                  <a:lnTo>
                    <a:pt x="90" y="42"/>
                  </a:lnTo>
                  <a:lnTo>
                    <a:pt x="78" y="18"/>
                  </a:lnTo>
                  <a:lnTo>
                    <a:pt x="60" y="0"/>
                  </a:lnTo>
                  <a:lnTo>
                    <a:pt x="30" y="6"/>
                  </a:lnTo>
                  <a:lnTo>
                    <a:pt x="18" y="18"/>
                  </a:lnTo>
                  <a:lnTo>
                    <a:pt x="6" y="30"/>
                  </a:lnTo>
                  <a:lnTo>
                    <a:pt x="0" y="42"/>
                  </a:lnTo>
                  <a:lnTo>
                    <a:pt x="6" y="60"/>
                  </a:lnTo>
                  <a:lnTo>
                    <a:pt x="24" y="78"/>
                  </a:lnTo>
                  <a:lnTo>
                    <a:pt x="48" y="90"/>
                  </a:lnTo>
                  <a:lnTo>
                    <a:pt x="66" y="96"/>
                  </a:lnTo>
                  <a:lnTo>
                    <a:pt x="66" y="96"/>
                  </a:lnTo>
                  <a:close/>
                  <a:moveTo>
                    <a:pt x="42" y="18"/>
                  </a:moveTo>
                  <a:lnTo>
                    <a:pt x="60" y="18"/>
                  </a:lnTo>
                  <a:lnTo>
                    <a:pt x="72" y="24"/>
                  </a:lnTo>
                  <a:lnTo>
                    <a:pt x="72" y="36"/>
                  </a:lnTo>
                  <a:lnTo>
                    <a:pt x="72" y="48"/>
                  </a:lnTo>
                  <a:lnTo>
                    <a:pt x="66" y="72"/>
                  </a:lnTo>
                  <a:lnTo>
                    <a:pt x="60" y="78"/>
                  </a:lnTo>
                  <a:lnTo>
                    <a:pt x="60" y="84"/>
                  </a:lnTo>
                  <a:lnTo>
                    <a:pt x="42" y="72"/>
                  </a:lnTo>
                  <a:lnTo>
                    <a:pt x="30" y="66"/>
                  </a:lnTo>
                  <a:lnTo>
                    <a:pt x="18" y="42"/>
                  </a:lnTo>
                  <a:lnTo>
                    <a:pt x="24" y="30"/>
                  </a:lnTo>
                  <a:lnTo>
                    <a:pt x="42" y="18"/>
                  </a:lnTo>
                  <a:lnTo>
                    <a:pt x="42" y="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423" name="Freeform 31"/>
            <p:cNvSpPr>
              <a:spLocks noEditPoints="1"/>
            </p:cNvSpPr>
            <p:nvPr userDrawn="1"/>
          </p:nvSpPr>
          <p:spPr bwMode="ltGray">
            <a:xfrm>
              <a:off x="5422" y="3603"/>
              <a:ext cx="72" cy="108"/>
            </a:xfrm>
            <a:custGeom>
              <a:avLst/>
              <a:gdLst/>
              <a:ahLst/>
              <a:cxnLst>
                <a:cxn ang="0">
                  <a:pos x="0" y="90"/>
                </a:cxn>
                <a:cxn ang="0">
                  <a:pos x="12" y="102"/>
                </a:cxn>
                <a:cxn ang="0">
                  <a:pos x="24" y="108"/>
                </a:cxn>
                <a:cxn ang="0">
                  <a:pos x="48" y="108"/>
                </a:cxn>
                <a:cxn ang="0">
                  <a:pos x="66" y="96"/>
                </a:cxn>
                <a:cxn ang="0">
                  <a:pos x="72" y="66"/>
                </a:cxn>
                <a:cxn ang="0">
                  <a:pos x="66" y="42"/>
                </a:cxn>
                <a:cxn ang="0">
                  <a:pos x="60" y="18"/>
                </a:cxn>
                <a:cxn ang="0">
                  <a:pos x="48" y="6"/>
                </a:cxn>
                <a:cxn ang="0">
                  <a:pos x="42" y="0"/>
                </a:cxn>
                <a:cxn ang="0">
                  <a:pos x="42" y="0"/>
                </a:cxn>
                <a:cxn ang="0">
                  <a:pos x="36" y="0"/>
                </a:cxn>
                <a:cxn ang="0">
                  <a:pos x="18" y="24"/>
                </a:cxn>
                <a:cxn ang="0">
                  <a:pos x="6" y="48"/>
                </a:cxn>
                <a:cxn ang="0">
                  <a:pos x="0" y="66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12" y="66"/>
                </a:cxn>
                <a:cxn ang="0">
                  <a:pos x="18" y="48"/>
                </a:cxn>
                <a:cxn ang="0">
                  <a:pos x="24" y="36"/>
                </a:cxn>
                <a:cxn ang="0">
                  <a:pos x="30" y="24"/>
                </a:cxn>
                <a:cxn ang="0">
                  <a:pos x="36" y="18"/>
                </a:cxn>
                <a:cxn ang="0">
                  <a:pos x="54" y="30"/>
                </a:cxn>
                <a:cxn ang="0">
                  <a:pos x="60" y="48"/>
                </a:cxn>
                <a:cxn ang="0">
                  <a:pos x="66" y="72"/>
                </a:cxn>
                <a:cxn ang="0">
                  <a:pos x="66" y="84"/>
                </a:cxn>
                <a:cxn ang="0">
                  <a:pos x="54" y="96"/>
                </a:cxn>
                <a:cxn ang="0">
                  <a:pos x="30" y="102"/>
                </a:cxn>
                <a:cxn ang="0">
                  <a:pos x="24" y="96"/>
                </a:cxn>
                <a:cxn ang="0">
                  <a:pos x="12" y="90"/>
                </a:cxn>
                <a:cxn ang="0">
                  <a:pos x="12" y="78"/>
                </a:cxn>
                <a:cxn ang="0">
                  <a:pos x="12" y="66"/>
                </a:cxn>
                <a:cxn ang="0">
                  <a:pos x="12" y="66"/>
                </a:cxn>
              </a:cxnLst>
              <a:rect l="0" t="0" r="r" b="b"/>
              <a:pathLst>
                <a:path w="72" h="108">
                  <a:moveTo>
                    <a:pt x="0" y="90"/>
                  </a:moveTo>
                  <a:lnTo>
                    <a:pt x="12" y="102"/>
                  </a:lnTo>
                  <a:lnTo>
                    <a:pt x="24" y="108"/>
                  </a:lnTo>
                  <a:lnTo>
                    <a:pt x="48" y="108"/>
                  </a:lnTo>
                  <a:lnTo>
                    <a:pt x="66" y="96"/>
                  </a:lnTo>
                  <a:lnTo>
                    <a:pt x="72" y="66"/>
                  </a:lnTo>
                  <a:lnTo>
                    <a:pt x="66" y="42"/>
                  </a:lnTo>
                  <a:lnTo>
                    <a:pt x="60" y="18"/>
                  </a:lnTo>
                  <a:lnTo>
                    <a:pt x="48" y="6"/>
                  </a:lnTo>
                  <a:lnTo>
                    <a:pt x="42" y="0"/>
                  </a:lnTo>
                  <a:lnTo>
                    <a:pt x="42" y="0"/>
                  </a:lnTo>
                  <a:lnTo>
                    <a:pt x="36" y="0"/>
                  </a:lnTo>
                  <a:lnTo>
                    <a:pt x="18" y="24"/>
                  </a:lnTo>
                  <a:lnTo>
                    <a:pt x="6" y="48"/>
                  </a:lnTo>
                  <a:lnTo>
                    <a:pt x="0" y="66"/>
                  </a:lnTo>
                  <a:lnTo>
                    <a:pt x="0" y="90"/>
                  </a:lnTo>
                  <a:lnTo>
                    <a:pt x="0" y="90"/>
                  </a:lnTo>
                  <a:close/>
                  <a:moveTo>
                    <a:pt x="12" y="66"/>
                  </a:moveTo>
                  <a:lnTo>
                    <a:pt x="18" y="48"/>
                  </a:lnTo>
                  <a:lnTo>
                    <a:pt x="24" y="36"/>
                  </a:lnTo>
                  <a:lnTo>
                    <a:pt x="30" y="24"/>
                  </a:lnTo>
                  <a:lnTo>
                    <a:pt x="36" y="18"/>
                  </a:lnTo>
                  <a:lnTo>
                    <a:pt x="54" y="30"/>
                  </a:lnTo>
                  <a:lnTo>
                    <a:pt x="60" y="48"/>
                  </a:lnTo>
                  <a:lnTo>
                    <a:pt x="66" y="72"/>
                  </a:lnTo>
                  <a:lnTo>
                    <a:pt x="66" y="84"/>
                  </a:lnTo>
                  <a:lnTo>
                    <a:pt x="54" y="96"/>
                  </a:lnTo>
                  <a:lnTo>
                    <a:pt x="30" y="102"/>
                  </a:lnTo>
                  <a:lnTo>
                    <a:pt x="24" y="96"/>
                  </a:lnTo>
                  <a:lnTo>
                    <a:pt x="12" y="90"/>
                  </a:lnTo>
                  <a:lnTo>
                    <a:pt x="12" y="78"/>
                  </a:lnTo>
                  <a:lnTo>
                    <a:pt x="12" y="66"/>
                  </a:lnTo>
                  <a:lnTo>
                    <a:pt x="1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424" name="Rectangle 32"/>
            <p:cNvSpPr>
              <a:spLocks noChangeArrowheads="1"/>
            </p:cNvSpPr>
            <p:nvPr userDrawn="1"/>
          </p:nvSpPr>
          <p:spPr bwMode="ltGray">
            <a:xfrm>
              <a:off x="4238" y="1773"/>
              <a:ext cx="173" cy="2539"/>
            </a:xfrm>
            <a:prstGeom prst="rect">
              <a:avLst/>
            </a:pr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425" name="Rectangle 33"/>
            <p:cNvSpPr>
              <a:spLocks noChangeArrowheads="1"/>
            </p:cNvSpPr>
            <p:nvPr userDrawn="1"/>
          </p:nvSpPr>
          <p:spPr bwMode="ltGray">
            <a:xfrm>
              <a:off x="4288" y="1545"/>
              <a:ext cx="76" cy="240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426" name="AutoShape 34"/>
            <p:cNvSpPr>
              <a:spLocks noChangeArrowheads="1"/>
            </p:cNvSpPr>
            <p:nvPr userDrawn="1"/>
          </p:nvSpPr>
          <p:spPr bwMode="ltGray">
            <a:xfrm>
              <a:off x="4220" y="1743"/>
              <a:ext cx="205" cy="52"/>
            </a:xfrm>
            <a:prstGeom prst="roundRect">
              <a:avLst>
                <a:gd name="adj" fmla="val 16667"/>
              </a:avLst>
            </a:prstGeom>
            <a:gradFill rotWithShape="0">
              <a:gsLst>
                <a:gs pos="0">
                  <a:schemeClr val="bg2"/>
                </a:gs>
                <a:gs pos="100000">
                  <a:schemeClr val="bg2">
                    <a:gamma/>
                    <a:tint val="81961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427" name="Freeform 35"/>
            <p:cNvSpPr>
              <a:spLocks/>
            </p:cNvSpPr>
            <p:nvPr userDrawn="1"/>
          </p:nvSpPr>
          <p:spPr bwMode="ltGray">
            <a:xfrm>
              <a:off x="4306" y="1529"/>
              <a:ext cx="252" cy="1576"/>
            </a:xfrm>
            <a:custGeom>
              <a:avLst/>
              <a:gdLst/>
              <a:ahLst/>
              <a:cxnLst>
                <a:cxn ang="0">
                  <a:pos x="252" y="1576"/>
                </a:cxn>
                <a:cxn ang="0">
                  <a:pos x="12" y="84"/>
                </a:cxn>
                <a:cxn ang="0">
                  <a:pos x="12" y="60"/>
                </a:cxn>
                <a:cxn ang="0">
                  <a:pos x="0" y="12"/>
                </a:cxn>
                <a:cxn ang="0">
                  <a:pos x="72" y="0"/>
                </a:cxn>
                <a:cxn ang="0">
                  <a:pos x="72" y="0"/>
                </a:cxn>
                <a:cxn ang="0">
                  <a:pos x="78" y="48"/>
                </a:cxn>
                <a:cxn ang="0">
                  <a:pos x="88" y="66"/>
                </a:cxn>
              </a:cxnLst>
              <a:rect l="0" t="0" r="r" b="b"/>
              <a:pathLst>
                <a:path w="252" h="1576">
                  <a:moveTo>
                    <a:pt x="252" y="1576"/>
                  </a:moveTo>
                  <a:lnTo>
                    <a:pt x="12" y="84"/>
                  </a:lnTo>
                  <a:lnTo>
                    <a:pt x="12" y="60"/>
                  </a:lnTo>
                  <a:lnTo>
                    <a:pt x="0" y="1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78" y="48"/>
                  </a:lnTo>
                  <a:lnTo>
                    <a:pt x="88" y="66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59428" name="Freeform 36"/>
            <p:cNvSpPr>
              <a:spLocks/>
            </p:cNvSpPr>
            <p:nvPr userDrawn="1"/>
          </p:nvSpPr>
          <p:spPr bwMode="ltGray">
            <a:xfrm>
              <a:off x="4169" y="1421"/>
              <a:ext cx="317" cy="138"/>
            </a:xfrm>
            <a:custGeom>
              <a:avLst/>
              <a:gdLst/>
              <a:ahLst/>
              <a:cxnLst>
                <a:cxn ang="0">
                  <a:pos x="161" y="0"/>
                </a:cxn>
                <a:cxn ang="0">
                  <a:pos x="227" y="6"/>
                </a:cxn>
                <a:cxn ang="0">
                  <a:pos x="275" y="36"/>
                </a:cxn>
                <a:cxn ang="0">
                  <a:pos x="304" y="78"/>
                </a:cxn>
                <a:cxn ang="0">
                  <a:pos x="316" y="138"/>
                </a:cxn>
                <a:cxn ang="0">
                  <a:pos x="0" y="138"/>
                </a:cxn>
                <a:cxn ang="0">
                  <a:pos x="11" y="78"/>
                </a:cxn>
                <a:cxn ang="0">
                  <a:pos x="47" y="36"/>
                </a:cxn>
                <a:cxn ang="0">
                  <a:pos x="95" y="6"/>
                </a:cxn>
                <a:cxn ang="0">
                  <a:pos x="161" y="0"/>
                </a:cxn>
                <a:cxn ang="0">
                  <a:pos x="161" y="0"/>
                </a:cxn>
              </a:cxnLst>
              <a:rect l="0" t="0" r="r" b="b"/>
              <a:pathLst>
                <a:path w="316" h="138">
                  <a:moveTo>
                    <a:pt x="161" y="0"/>
                  </a:moveTo>
                  <a:lnTo>
                    <a:pt x="227" y="6"/>
                  </a:lnTo>
                  <a:lnTo>
                    <a:pt x="275" y="36"/>
                  </a:lnTo>
                  <a:lnTo>
                    <a:pt x="304" y="78"/>
                  </a:lnTo>
                  <a:lnTo>
                    <a:pt x="316" y="138"/>
                  </a:lnTo>
                  <a:lnTo>
                    <a:pt x="0" y="138"/>
                  </a:lnTo>
                  <a:lnTo>
                    <a:pt x="11" y="78"/>
                  </a:lnTo>
                  <a:lnTo>
                    <a:pt x="47" y="36"/>
                  </a:lnTo>
                  <a:lnTo>
                    <a:pt x="95" y="6"/>
                  </a:lnTo>
                  <a:lnTo>
                    <a:pt x="161" y="0"/>
                  </a:lnTo>
                  <a:lnTo>
                    <a:pt x="16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59429" name="Rectangle 3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59430" name="Rectangle 3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59431" name="Rectangle 3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78563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9432" name="Rectangle 4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78563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9433" name="Rectangle 4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78563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357CA126-4A3E-441D-B10B-8E7DC026D2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00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5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5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si-sv.com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10_%D0%B4%D0%B5%D0%BA%D0%B0%D0%B1%D1%80%D1%8F" TargetMode="External"/><Relationship Id="rId2" Type="http://schemas.openxmlformats.org/officeDocument/2006/relationships/hyperlink" Target="http://ru.wikipedia.org/wiki/%D0%93%D0%B5%D0%BD%D0%B5%D1%80%D0%B0%D0%BB%D1%8C%D0%BD%D0%B0%D1%8F_%D0%90%D1%81%D1%81%D0%B0%D0%BC%D0%B1%D0%BB%D0%B5%D1%8F_%D0%9E%D0%9E%D0%9D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ru.wikipedia.org/wiki/%D0%9F%D1%80%D0%B0%D0%B2%D0%B0_%D0%B8_%D1%81%D0%B2%D0%BE%D0%B1%D0%BE%D0%B4%D1%8B_%D1%87%D0%B5%D0%BB%D0%BE%D0%B2%D0%B5%D0%BA%D0%B0_%D0%B8_%D0%B3%D1%80%D0%B0%D0%B6%D0%B4%D0%B0%D0%BD%D0%B8%D0%BD%D0%B0" TargetMode="External"/><Relationship Id="rId4" Type="http://schemas.openxmlformats.org/officeDocument/2006/relationships/hyperlink" Target="http://ru.wikipedia.org/wiki/1948_%D0%B3%D0%BE%D0%B4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/index.php?title=%D0%9F%D0%B5%D0%BD%D0%B3-%D1%87%D1%83%D0%BD_%D0%A7%D0%B0%D0%BD%D0%B3&amp;action=edit&amp;redlink=1" TargetMode="External"/><Relationship Id="rId3" Type="http://schemas.openxmlformats.org/officeDocument/2006/relationships/hyperlink" Target="http://ru.wikipedia.org/w/index.php?title=%D0%94%D0%B6%D0%BE%D0%BD_%D0%9F%D0%B8%D1%82%D0%B5%D1%80_%D0%A5%D0%B0%D0%BC%D0%BF%D1%80%D0%B5%D0%B9&amp;action=edit&amp;redlink=1" TargetMode="External"/><Relationship Id="rId7" Type="http://schemas.openxmlformats.org/officeDocument/2006/relationships/hyperlink" Target="http://ru.wikipedia.org/wiki/%D0%A4%D1%80%D0%B0%D0%BD%D1%86%D0%B8%D1%8F" TargetMode="External"/><Relationship Id="rId2" Type="http://schemas.openxmlformats.org/officeDocument/2006/relationships/hyperlink" Target="http://ru.wikipedia.org/wiki/%D0%9A%D0%B0%D0%BD%D0%B0%D0%B4%D0%B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u.wikipedia.org/wiki/%D0%A0%D0%B5%D0%BD%D0%B5_%D0%9A%D0%B0%D1%81%D1%81%D0%B5%D0%BD" TargetMode="External"/><Relationship Id="rId11" Type="http://schemas.openxmlformats.org/officeDocument/2006/relationships/image" Target="../media/image8.png"/><Relationship Id="rId5" Type="http://schemas.openxmlformats.org/officeDocument/2006/relationships/hyperlink" Target="http://ru.wikipedia.org/wiki/%D0%A1%D0%BE%D0%B5%D0%B4%D0%B8%D0%BD%D1%91%D0%BD%D0%BD%D1%8B%D0%B5_%D0%A8%D1%82%D0%B0%D1%82%D1%8B_%D0%90%D0%BC%D0%B5%D1%80%D0%B8%D0%BA%D0%B8" TargetMode="External"/><Relationship Id="rId10" Type="http://schemas.openxmlformats.org/officeDocument/2006/relationships/image" Target="../media/image7.png"/><Relationship Id="rId4" Type="http://schemas.openxmlformats.org/officeDocument/2006/relationships/hyperlink" Target="http://ru.wikipedia.org/wiki/%D0%A0%D1%83%D0%B7%D0%B2%D0%B5%D0%BB%D1%8C%D1%82,_%D0%AD%D0%BB%D0%B5%D0%BE%D0%BD%D0%BE%D1%80%D0%B0" TargetMode="External"/><Relationship Id="rId9" Type="http://schemas.openxmlformats.org/officeDocument/2006/relationships/hyperlink" Target="http://ru.wikipedia.org/wiki/%D0%9A%D0%B8%D1%82%D0%B0%D0%B9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92%D0%B5%D0%BB%D0%B8%D0%BA%D0%B0%D1%8F_%D0%A5%D0%B0%D1%80%D1%82%D0%B8%D1%8F_%D0%92%D0%BE%D0%BB%D1%8C%D0%BD%D0%BE%D1%81%D1%82%D0%B5%D0%B9" TargetMode="External"/><Relationship Id="rId2" Type="http://schemas.openxmlformats.org/officeDocument/2006/relationships/hyperlink" Target="http://ru.wikipedia.org/wiki/%D0%A0%D1%83%D0%B7%D0%B2%D0%B5%D0%BB%D1%8C%D1%82,_%D0%AD%D0%BB%D0%B5%D0%BE%D0%BD%D0%BE%D1%80%D0%B0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ru.wikipedia.org/wiki/%D0%94%D0%B5%D0%BD%D1%8C_%D0%BF%D1%80%D0%B0%D0%B2_%D1%87%D0%B5%D0%BB%D0%BE%D0%B2%D0%B5%D0%BA%D0%B0" TargetMode="External"/><Relationship Id="rId2" Type="http://schemas.openxmlformats.org/officeDocument/2006/relationships/hyperlink" Target="http://ru.wikipedia.org/wiki/1950_%D0%B3%D0%BE%D0%B4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490537" y="109600"/>
            <a:ext cx="8385175" cy="1431925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Тема: «Права человека» </a:t>
            </a:r>
          </a:p>
        </p:txBody>
      </p:sp>
      <p:pic>
        <p:nvPicPr>
          <p:cNvPr id="3075" name="Picture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5059" y="1570999"/>
            <a:ext cx="3694113" cy="410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25" y="1628775"/>
            <a:ext cx="4016375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3"/>
          <p:cNvSpPr txBox="1"/>
          <p:nvPr/>
        </p:nvSpPr>
        <p:spPr>
          <a:xfrm>
            <a:off x="158750" y="5846603"/>
            <a:ext cx="4608512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400" b="1" dirty="0" smtClean="0"/>
              <a:t>Анастасия Баталова</a:t>
            </a:r>
            <a:r>
              <a:rPr lang="ru-RU" sz="1400" smtClean="0"/>
              <a:t>, </a:t>
            </a:r>
            <a:r>
              <a:rPr lang="ru-RU" sz="1400" smtClean="0"/>
              <a:t>3004 </a:t>
            </a:r>
            <a:r>
              <a:rPr lang="ru-RU" sz="1400" dirty="0" smtClean="0"/>
              <a:t>гр. ШГПИ</a:t>
            </a:r>
          </a:p>
          <a:p>
            <a:r>
              <a:rPr lang="en-US" sz="1200" i="1" dirty="0" smtClean="0">
                <a:hlinkClick r:id="rId4"/>
              </a:rPr>
              <a:t>si-sv.com</a:t>
            </a:r>
            <a:endParaRPr lang="ru-RU" sz="12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mtClean="0"/>
              <a:t>      Основные понятия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3516313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smtClean="0"/>
              <a:t>Конвенция</a:t>
            </a:r>
          </a:p>
          <a:p>
            <a:pPr eaLnBrk="1" hangingPunct="1">
              <a:defRPr/>
            </a:pPr>
            <a:r>
              <a:rPr lang="ru-RU" sz="3600" smtClean="0"/>
              <a:t>Права человека</a:t>
            </a:r>
          </a:p>
          <a:p>
            <a:pPr eaLnBrk="1" hangingPunct="1">
              <a:defRPr/>
            </a:pPr>
            <a:r>
              <a:rPr lang="ru-RU" sz="3600" smtClean="0"/>
              <a:t>Всеобщая декларация прав человека</a:t>
            </a:r>
          </a:p>
          <a:p>
            <a:pPr eaLnBrk="1" hangingPunct="1">
              <a:defRPr/>
            </a:pPr>
            <a:r>
              <a:rPr lang="ru-RU" sz="3600" smtClean="0"/>
              <a:t>Конвенция о правах ребёнка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mtClean="0"/>
              <a:t>          Конвенция-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mtClean="0"/>
              <a:t>Договор, соглашение между государствами по какому-нибудь специальному, техническому вопросу. </a:t>
            </a:r>
          </a:p>
        </p:txBody>
      </p:sp>
      <p:pic>
        <p:nvPicPr>
          <p:cNvPr id="512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3860800"/>
            <a:ext cx="3095625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00563" y="3716338"/>
            <a:ext cx="428625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800" smtClean="0"/>
              <a:t>        Права человека </a:t>
            </a:r>
            <a:br>
              <a:rPr lang="ru-RU" sz="4800" smtClean="0"/>
            </a:br>
            <a:endParaRPr lang="ru-RU" sz="4800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916113"/>
            <a:ext cx="5616575" cy="4608512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3600" smtClean="0">
                <a:solidFill>
                  <a:schemeClr val="folHlink"/>
                </a:solidFill>
              </a:rPr>
              <a:t>Права человека-</a:t>
            </a:r>
            <a:r>
              <a:rPr lang="ru-RU" smtClean="0"/>
              <a:t> это совокупность правил, которые присущи природе человека и без которых он не может существовать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mtClean="0"/>
              <a:t>-</a:t>
            </a:r>
            <a:r>
              <a:rPr lang="ru-RU" sz="2400" smtClean="0"/>
              <a:t>нравственные принципы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smtClean="0"/>
              <a:t>-достойное положение человека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smtClean="0"/>
              <a:t>-система жизнеобеспечения личности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smtClean="0"/>
              <a:t>-свобода, определяющая статус свободной личности</a:t>
            </a:r>
          </a:p>
        </p:txBody>
      </p:sp>
      <p:pic>
        <p:nvPicPr>
          <p:cNvPr id="6148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95963" y="2060575"/>
            <a:ext cx="3348037" cy="374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9219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smtClean="0"/>
              <a:t>Зачем надо изучать права человека?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5168900" cy="4530725"/>
          </a:xfrm>
        </p:spPr>
        <p:txBody>
          <a:bodyPr/>
          <a:lstStyle/>
          <a:p>
            <a:pPr eaLnBrk="1" hangingPunct="1">
              <a:defRPr/>
            </a:pPr>
            <a:r>
              <a:rPr lang="ru-RU" sz="2800" smtClean="0"/>
              <a:t>Чем больше людей будут знать о правах человека и стараться жить по принципам, которые содержат в себе эти права, тем больше вероятности, что права человека и правда будут соблюдаться всеми людьми во всём мире!</a:t>
            </a:r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625" y="2060575"/>
            <a:ext cx="3457575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mtClean="0"/>
              <a:t>Декларация прав человека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b="1" smtClean="0"/>
              <a:t>всеобщая декларация прав человека</a:t>
            </a:r>
            <a:r>
              <a:rPr lang="ru-RU" smtClean="0"/>
              <a:t> была принята на третьей сессии </a:t>
            </a:r>
            <a:r>
              <a:rPr lang="ru-RU" smtClean="0">
                <a:hlinkClick r:id="rId2" tooltip="Генеральная Ассамблея ООН"/>
              </a:rPr>
              <a:t>Генеральной Ассамблеи ООН</a:t>
            </a:r>
            <a:r>
              <a:rPr lang="ru-RU" smtClean="0"/>
              <a:t> от </a:t>
            </a:r>
            <a:r>
              <a:rPr lang="ru-RU" smtClean="0">
                <a:hlinkClick r:id="rId3" tooltip="10 декабря"/>
              </a:rPr>
              <a:t>10 декабря</a:t>
            </a:r>
            <a:r>
              <a:rPr lang="ru-RU" smtClean="0"/>
              <a:t> </a:t>
            </a:r>
            <a:r>
              <a:rPr lang="ru-RU" smtClean="0">
                <a:hlinkClick r:id="rId4" tooltip="1948 год"/>
              </a:rPr>
              <a:t>1948 года</a:t>
            </a:r>
            <a:r>
              <a:rPr lang="ru-RU" smtClean="0"/>
              <a:t>.</a:t>
            </a:r>
          </a:p>
          <a:p>
            <a:pPr eaLnBrk="1" hangingPunct="1">
              <a:defRPr/>
            </a:pPr>
            <a:r>
              <a:rPr lang="ru-RU" smtClean="0"/>
              <a:t> Декларация определяет </a:t>
            </a:r>
            <a:r>
              <a:rPr lang="ru-RU" smtClean="0">
                <a:hlinkClick r:id="rId5" tooltip="Права и свободы человека и гражданина"/>
              </a:rPr>
              <a:t>базовые права человека</a:t>
            </a:r>
            <a:r>
              <a:rPr lang="ru-RU" smtClean="0"/>
              <a:t>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mtClean="0"/>
              <a:t>    Авторы Декларации</a:t>
            </a:r>
          </a:p>
        </p:txBody>
      </p:sp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5795963" y="1898650"/>
            <a:ext cx="3097212" cy="438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endParaRPr lang="ru-RU">
              <a:latin typeface="Arial" charset="0"/>
            </a:endParaRPr>
          </a:p>
          <a:p>
            <a:pPr algn="ctr"/>
            <a:r>
              <a:rPr lang="ru-RU" sz="2400">
                <a:latin typeface="Arial" charset="0"/>
                <a:hlinkClick r:id="rId2" tooltip="Канада"/>
              </a:rPr>
              <a:t>Канадец</a:t>
            </a:r>
            <a:r>
              <a:rPr lang="ru-RU" sz="2400">
                <a:latin typeface="Arial" charset="0"/>
              </a:rPr>
              <a:t> </a:t>
            </a:r>
            <a:r>
              <a:rPr lang="ru-RU" sz="2400">
                <a:latin typeface="Arial" charset="0"/>
                <a:hlinkClick r:id="rId3" tooltip="Джон Питер Хампрей (страница отсутствует)"/>
              </a:rPr>
              <a:t>Джон Питер Хампрей</a:t>
            </a:r>
            <a:r>
              <a:rPr lang="ru-RU" sz="2400">
                <a:latin typeface="Arial" charset="0"/>
              </a:rPr>
              <a:t> был главным автором, которому помогали </a:t>
            </a:r>
            <a:r>
              <a:rPr lang="ru-RU" sz="2400">
                <a:latin typeface="Arial" charset="0"/>
                <a:hlinkClick r:id="rId4" tooltip="Рузвельт, Элеонора"/>
              </a:rPr>
              <a:t>Элеонора Рузвельт</a:t>
            </a:r>
            <a:r>
              <a:rPr lang="ru-RU" sz="2400">
                <a:latin typeface="Arial" charset="0"/>
              </a:rPr>
              <a:t> из </a:t>
            </a:r>
            <a:r>
              <a:rPr lang="ru-RU" sz="2400">
                <a:latin typeface="Arial" charset="0"/>
                <a:hlinkClick r:id="rId5" tooltip="Соединённые Штаты Америки"/>
              </a:rPr>
              <a:t>США</a:t>
            </a:r>
            <a:r>
              <a:rPr lang="ru-RU" sz="2400">
                <a:latin typeface="Arial" charset="0"/>
              </a:rPr>
              <a:t>,</a:t>
            </a:r>
          </a:p>
          <a:p>
            <a:pPr algn="ctr"/>
            <a:r>
              <a:rPr lang="ru-RU" sz="2400">
                <a:latin typeface="Arial" charset="0"/>
                <a:hlinkClick r:id="rId6" tooltip="Рене Кассен"/>
              </a:rPr>
              <a:t>Рене Кассен</a:t>
            </a:r>
            <a:r>
              <a:rPr lang="ru-RU" sz="2400">
                <a:latin typeface="Arial" charset="0"/>
              </a:rPr>
              <a:t> из </a:t>
            </a:r>
            <a:r>
              <a:rPr lang="ru-RU" sz="2400">
                <a:latin typeface="Arial" charset="0"/>
                <a:hlinkClick r:id="rId7" tooltip="Франция"/>
              </a:rPr>
              <a:t>Франции</a:t>
            </a:r>
            <a:r>
              <a:rPr lang="ru-RU" sz="2400">
                <a:latin typeface="Arial" charset="0"/>
              </a:rPr>
              <a:t>,</a:t>
            </a:r>
          </a:p>
          <a:p>
            <a:pPr algn="ctr"/>
            <a:r>
              <a:rPr lang="ru-RU" sz="2400">
                <a:latin typeface="Arial" charset="0"/>
              </a:rPr>
              <a:t> </a:t>
            </a:r>
            <a:r>
              <a:rPr lang="ru-RU" sz="2400">
                <a:latin typeface="Arial" charset="0"/>
                <a:hlinkClick r:id="rId8" tooltip="Пенг-чун Чанг (страница отсутствует)"/>
              </a:rPr>
              <a:t>Пенг-чун Чанг</a:t>
            </a:r>
            <a:r>
              <a:rPr lang="ru-RU" sz="2400">
                <a:latin typeface="Arial" charset="0"/>
              </a:rPr>
              <a:t> из </a:t>
            </a:r>
            <a:r>
              <a:rPr lang="ru-RU" sz="2400">
                <a:latin typeface="Arial" charset="0"/>
                <a:hlinkClick r:id="rId9" tooltip="Китай"/>
              </a:rPr>
              <a:t>Китая</a:t>
            </a:r>
            <a:r>
              <a:rPr lang="ru-RU" sz="2400">
                <a:latin typeface="Arial" charset="0"/>
              </a:rPr>
              <a:t> и многие другие.</a:t>
            </a:r>
          </a:p>
        </p:txBody>
      </p:sp>
      <p:pic>
        <p:nvPicPr>
          <p:cNvPr id="9220" name="Picture 9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10" cstate="print"/>
          <a:srcRect/>
          <a:stretch>
            <a:fillRect/>
          </a:stretch>
        </p:blipFill>
        <p:spPr>
          <a:xfrm rot="20857155">
            <a:off x="450850" y="2384425"/>
            <a:ext cx="2005013" cy="3711575"/>
          </a:xfrm>
        </p:spPr>
      </p:pic>
      <p:pic>
        <p:nvPicPr>
          <p:cNvPr id="9221" name="Picture 10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893176">
            <a:off x="3189288" y="1611313"/>
            <a:ext cx="2236787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smtClean="0"/>
              <a:t>«Великая хартия вольностей»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94188" y="1600200"/>
            <a:ext cx="4392612" cy="45307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2800" smtClean="0"/>
              <a:t>Этот документ был переведен на множество языков мира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800" smtClean="0">
                <a:hlinkClick r:id="rId2" tooltip="Рузвельт, Элеонора"/>
              </a:rPr>
              <a:t>Элеонора Рузвельт</a:t>
            </a:r>
            <a:r>
              <a:rPr lang="ru-RU" sz="2800" smtClean="0"/>
              <a:t> назвала Декларацию «</a:t>
            </a:r>
            <a:r>
              <a:rPr lang="ru-RU" sz="2800" smtClean="0">
                <a:hlinkClick r:id="rId3" tooltip="Великая Хартия Вольностей"/>
              </a:rPr>
              <a:t>Великой хартией вольностей</a:t>
            </a:r>
            <a:r>
              <a:rPr lang="ru-RU" sz="2800" smtClean="0"/>
              <a:t>» для всего человечества (поэтому Декларацию иногда называют </a:t>
            </a:r>
            <a:r>
              <a:rPr lang="ru-RU" sz="2800" i="1" smtClean="0"/>
              <a:t>Хартией прав человека</a:t>
            </a:r>
            <a:r>
              <a:rPr lang="ru-RU" sz="2800" smtClean="0"/>
              <a:t>).</a:t>
            </a: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950" y="1844675"/>
            <a:ext cx="4381500" cy="3459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mtClean="0"/>
              <a:t>    День прав человека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ru-RU" smtClean="0"/>
              <a:t>В </a:t>
            </a:r>
            <a:r>
              <a:rPr lang="ru-RU" smtClean="0">
                <a:hlinkClick r:id="rId2" tooltip="1950 год"/>
              </a:rPr>
              <a:t>1950 году</a:t>
            </a:r>
            <a:r>
              <a:rPr lang="ru-RU" smtClean="0"/>
              <a:t> ООН учредила праздник </a:t>
            </a:r>
            <a:r>
              <a:rPr lang="ru-RU" smtClean="0">
                <a:hlinkClick r:id="rId3" tooltip="День прав человека"/>
              </a:rPr>
              <a:t>День прав человека</a:t>
            </a:r>
            <a:r>
              <a:rPr lang="ru-RU" smtClean="0"/>
              <a:t>, отмечаемый в день принятия Декларации.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mtClean="0"/>
              <a:t>Всеобщая декларация была одобрена подавляющим большинством стран мира, только 10 членов ООН проголосовали против нее или воздержались. В их число входил Советский Союз</a:t>
            </a:r>
          </a:p>
          <a:p>
            <a:pPr eaLnBrk="1" hangingPunct="1">
              <a:lnSpc>
                <a:spcPct val="90000"/>
              </a:lnSpc>
              <a:defRPr/>
            </a:pPr>
            <a:endParaRPr lang="ru-RU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mtClean="0"/>
              <a:t>Некоторые права человека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412875"/>
            <a:ext cx="8007350" cy="46831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z="1800" b="1" smtClean="0"/>
              <a:t>-</a:t>
            </a:r>
            <a:r>
              <a:rPr lang="ru-RU" sz="1800" smtClean="0"/>
              <a:t> </a:t>
            </a:r>
            <a:r>
              <a:rPr lang="ru-RU" sz="2400" smtClean="0">
                <a:solidFill>
                  <a:srgbClr val="3333FF"/>
                </a:solidFill>
              </a:rPr>
              <a:t>Все люди рождаются свободными и равными в своем достоинстве и правах. Они наделены разумом и совестью и должны поступать в отношении друг друга в духе братства. </a:t>
            </a:r>
          </a:p>
        </p:txBody>
      </p:sp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1042988" y="3192463"/>
            <a:ext cx="7345362" cy="34448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buFontTx/>
              <a:buChar char="-"/>
              <a:defRPr/>
            </a:pPr>
            <a:r>
              <a:rPr lang="ru-RU" sz="2000">
                <a:latin typeface="Arial Black" pitchFamily="34" charset="0"/>
              </a:rPr>
              <a:t> Каждый человек должен обладать  всеми правами и всеми свободами, провозглашенными настоящей Декларацией, без какого бы то ни было различия, как-то в отношении расы, цвета кожи, пола, языка, религии, политических или иных убеждений, национального или социального происхождения, имущественного, сословного или иного положения</a:t>
            </a:r>
          </a:p>
          <a:p>
            <a:pPr>
              <a:buFontTx/>
              <a:buChar char="-"/>
              <a:defRPr/>
            </a:pPr>
            <a:endParaRPr lang="ru-RU" sz="2000">
              <a:latin typeface="Arial Black" pitchFamily="34" charset="0"/>
            </a:endParaRPr>
          </a:p>
          <a:p>
            <a:pPr>
              <a:buFontTx/>
              <a:buChar char="-"/>
              <a:defRPr/>
            </a:pPr>
            <a:r>
              <a:rPr lang="ru-RU" sz="2000" b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 Каждый человек имеет право на жизнь, на свободу и на личную неприкосновенность. </a:t>
            </a:r>
          </a:p>
          <a:p>
            <a:pPr>
              <a:buFontTx/>
              <a:buChar char="-"/>
              <a:defRPr/>
            </a:pPr>
            <a:endParaRPr lang="ru-RU" sz="2000" b="1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60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2560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mtClean="0"/>
              <a:t>Почему Декларация была принята в 1948 г.</a:t>
            </a:r>
          </a:p>
        </p:txBody>
      </p:sp>
      <p:sp>
        <p:nvSpPr>
          <p:cNvPr id="18436" name="Rectangle 4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2800" smtClean="0"/>
              <a:t>Во предвоенное время и во время Второй мировой войны очень часто происходили массовые нарушения прав человека.</a:t>
            </a:r>
          </a:p>
          <a:p>
            <a:pPr eaLnBrk="1" hangingPunct="1">
              <a:defRPr/>
            </a:pPr>
            <a:r>
              <a:rPr lang="ru-RU" sz="2800" smtClean="0"/>
              <a:t>24 октября 1945 г.- создание ООН</a:t>
            </a:r>
          </a:p>
          <a:p>
            <a:pPr eaLnBrk="1" hangingPunct="1">
              <a:defRPr/>
            </a:pPr>
            <a:r>
              <a:rPr lang="ru-RU" sz="2800" smtClean="0"/>
              <a:t>Цель ООН- объединить усилия всех народов планеты во имя мира и развития, основанных на принципах справедливости, уважения человеческого достоинства и общего благосостояния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4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4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4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8912225" y="1773238"/>
            <a:ext cx="76200" cy="71437"/>
          </a:xfrm>
        </p:spPr>
        <p:txBody>
          <a:bodyPr/>
          <a:lstStyle/>
          <a:p>
            <a:pPr eaLnBrk="1" hangingPunct="1">
              <a:defRPr/>
            </a:pPr>
            <a:endParaRPr lang="ru-RU" sz="4000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235200"/>
            <a:ext cx="7686675" cy="350520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z="3600" smtClean="0"/>
              <a:t>  - </a:t>
            </a:r>
            <a:r>
              <a:rPr lang="ru-RU" sz="2800" smtClean="0"/>
              <a:t>В комиссию по правам человека вошли представители 14 стран- участниц ООН (к тому моменту в ООН было 56 стран-участниц)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800" smtClean="0"/>
              <a:t>  -Декларация не является юридическим соглашением между государствами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2800" smtClean="0"/>
              <a:t>  -Это заявление о намерениях</a:t>
            </a:r>
          </a:p>
        </p:txBody>
      </p:sp>
      <p:pic>
        <p:nvPicPr>
          <p:cNvPr id="14340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050" y="404813"/>
            <a:ext cx="5184775" cy="208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94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4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4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3600" dirty="0" smtClean="0"/>
              <a:t>Основные принципы, провозглашённые Декларацией:</a:t>
            </a:r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500034" y="1785926"/>
            <a:ext cx="8229600" cy="4530725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>принцип народного суверенитета;</a:t>
            </a:r>
          </a:p>
          <a:p>
            <a:pPr eaLnBrk="1" hangingPunct="1">
              <a:defRPr/>
            </a:pPr>
            <a:r>
              <a:rPr lang="ru-RU" dirty="0" smtClean="0"/>
              <a:t>принцип общественного договора и др.</a:t>
            </a:r>
          </a:p>
          <a:p>
            <a:pPr eaLnBrk="1" hangingPunct="1">
              <a:defRPr/>
            </a:pPr>
            <a:endParaRPr lang="ru-RU" dirty="0" smtClean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4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  <p:bldP spid="20485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mtClean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Конвенция о правах ребёнка</a:t>
            </a:r>
          </a:p>
        </p:txBody>
      </p:sp>
      <p:pic>
        <p:nvPicPr>
          <p:cNvPr id="16387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12713" y="2060575"/>
            <a:ext cx="3738562" cy="3816350"/>
          </a:xfrm>
          <a:noFill/>
        </p:spPr>
      </p:pic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4211638" y="1952625"/>
            <a:ext cx="4613275" cy="41084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defRPr/>
            </a:pPr>
            <a:r>
              <a:rPr lang="ru-RU" sz="2400">
                <a:solidFill>
                  <a:schemeClr val="tx2"/>
                </a:solidFill>
                <a:latin typeface="Arial Black" pitchFamily="34" charset="0"/>
              </a:rPr>
              <a:t>Это те права и свободы, которыми должен обладать каждый ребенок (ребенком признается каждый человек до 18 лет) вне зависимости от каких-либо различий: расы, пола, языка, религии, места рождения, национального или социального происхождения, имущественного, сословного или иного положения.</a:t>
            </a:r>
            <a:r>
              <a:rPr lang="ru-RU" sz="2400" b="1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 </a:t>
            </a: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mtClean="0"/>
              <a:t>     История создания Конвенции о правах ребёнка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2400" smtClean="0"/>
              <a:t>К концу 1970-х уровень развития общества, положение детей, новые проблемы – показали, что одних декларативных принципов недостаточно.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smtClean="0"/>
              <a:t>Требовались документы, в которых бы на основе юридических норм были закреплены меры и способы защиты прав детей.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2400" smtClean="0"/>
              <a:t> В этих целях в </a:t>
            </a:r>
            <a:r>
              <a:rPr lang="ru-RU" sz="2400" smtClean="0">
                <a:solidFill>
                  <a:srgbClr val="FF3300"/>
                </a:solidFill>
              </a:rPr>
              <a:t>1974 была принята </a:t>
            </a:r>
            <a:r>
              <a:rPr lang="ru-RU" sz="2400" i="1" smtClean="0">
                <a:solidFill>
                  <a:srgbClr val="FF3300"/>
                </a:solidFill>
              </a:rPr>
              <a:t>Декларация о защите женщин и детей в чрезвычайных обстоятельствах и в период вооруженных конфликтов</a:t>
            </a:r>
            <a:r>
              <a:rPr lang="ru-RU" sz="2400" smtClean="0">
                <a:solidFill>
                  <a:srgbClr val="FF3300"/>
                </a:solidFill>
              </a:rPr>
              <a:t>, в 1986 – </a:t>
            </a:r>
            <a:r>
              <a:rPr lang="ru-RU" sz="2400" i="1" smtClean="0">
                <a:solidFill>
                  <a:srgbClr val="FF3300"/>
                </a:solidFill>
              </a:rPr>
              <a:t>Декларация о социальных и правовых принципах, касающихся защиты и благополучия детей</a:t>
            </a:r>
            <a:r>
              <a:rPr lang="ru-RU" sz="2400" smtClean="0">
                <a:solidFill>
                  <a:srgbClr val="FF3300"/>
                </a:solidFill>
              </a:rPr>
              <a:t>, </a:t>
            </a:r>
            <a:r>
              <a:rPr lang="ru-RU" sz="2400" i="1" smtClean="0">
                <a:solidFill>
                  <a:srgbClr val="FF3300"/>
                </a:solidFill>
              </a:rPr>
              <a:t>особенно при передаче детей на воспитание и их усыновлении на национальном</a:t>
            </a:r>
            <a:r>
              <a:rPr lang="ru-RU" sz="2400" smtClean="0">
                <a:solidFill>
                  <a:srgbClr val="FF3300"/>
                </a:solidFill>
              </a:rPr>
              <a:t> (принимающая семья – соотечественники)</a:t>
            </a:r>
            <a:r>
              <a:rPr lang="ru-RU" sz="2400" i="1" smtClean="0">
                <a:solidFill>
                  <a:srgbClr val="FF3300"/>
                </a:solidFill>
              </a:rPr>
              <a:t> и международном </a:t>
            </a:r>
            <a:r>
              <a:rPr lang="ru-RU" sz="2400" smtClean="0">
                <a:solidFill>
                  <a:srgbClr val="FF3300"/>
                </a:solidFill>
              </a:rPr>
              <a:t>(принимающая семья – иностранцы) </a:t>
            </a:r>
            <a:r>
              <a:rPr lang="ru-RU" sz="2400" i="1" smtClean="0">
                <a:solidFill>
                  <a:srgbClr val="FF3300"/>
                </a:solidFill>
              </a:rPr>
              <a:t>уровнях</a:t>
            </a:r>
            <a:r>
              <a:rPr lang="ru-RU" sz="2400" smtClean="0">
                <a:solidFill>
                  <a:srgbClr val="FF3300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174625"/>
            <a:ext cx="76200" cy="69850"/>
          </a:xfrm>
        </p:spPr>
        <p:txBody>
          <a:bodyPr/>
          <a:lstStyle/>
          <a:p>
            <a:pPr eaLnBrk="1" hangingPunct="1">
              <a:defRPr/>
            </a:pPr>
            <a:endParaRPr lang="ru-RU" sz="4000" smtClean="0"/>
          </a:p>
        </p:txBody>
      </p:sp>
      <p:sp>
        <p:nvSpPr>
          <p:cNvPr id="23557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2800" smtClean="0"/>
              <a:t>В течение 10 лет (с 1979 по 1989) специалисты многих стран мира, участвовавшие в Комиссии ООН по правам человека, разрабатывали текст нового положения о правах ребенка, в котором бы максимально учитывались все стороны жизни ребенка в обществе. Этот документ получил название </a:t>
            </a:r>
            <a:r>
              <a:rPr lang="ru-RU" sz="2800" i="1" smtClean="0">
                <a:solidFill>
                  <a:srgbClr val="FF00FF"/>
                </a:solidFill>
              </a:rPr>
              <a:t>Конвенции о правах ребенка</a:t>
            </a:r>
            <a:r>
              <a:rPr lang="ru-RU" sz="2800" smtClean="0"/>
              <a:t>, и был принят Генеральной Ассамблеей ООН 20 ноября 1989 года. </a:t>
            </a:r>
          </a:p>
        </p:txBody>
      </p:sp>
      <p:pic>
        <p:nvPicPr>
          <p:cNvPr id="18436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188913"/>
            <a:ext cx="1439862" cy="15843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8437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938" y="333375"/>
            <a:ext cx="1808162" cy="13668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8438" name="Picture 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688" y="549275"/>
            <a:ext cx="1655762" cy="115093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mtClean="0"/>
              <a:t>Основные положения       Конвенции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38200" y="1700213"/>
            <a:ext cx="8007350" cy="4824412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ru-RU" sz="1400" smtClean="0"/>
              <a:t> </a:t>
            </a:r>
            <a:r>
              <a:rPr lang="ru-RU" sz="2000" smtClean="0"/>
              <a:t>Ребенок имеет право на жизнь и здоровое развитие. 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sz="200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/>
              <a:t> Ребенок имеет право на сохранение своей индивидуальности, включая гражданство, имя и семейные связи. 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sz="200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/>
              <a:t> Ребенок имеет право на свободу личности, свободу мысли, совести и религии. Это право включает в себя свободу выражать свое мнение в устной, письменной или печатной форме, в форме произведений искусства или с помощью других средств по выбору ребенка. 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sz="200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ru-RU" sz="2000" smtClean="0"/>
              <a:t> Ребенок имеет право на защиту от всех форм физического или психологического насилия, эксплуатации, оскорбления, небрежного или грубого обращения как со стороны родителей, так и законных опекунов или любого другого лица, заботящегося о ребенке. 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76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76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6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765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27651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387350" y="174625"/>
            <a:ext cx="69850" cy="69850"/>
          </a:xfrm>
        </p:spPr>
        <p:txBody>
          <a:bodyPr/>
          <a:lstStyle/>
          <a:p>
            <a:pPr eaLnBrk="1" hangingPunct="1">
              <a:defRPr/>
            </a:pPr>
            <a:endParaRPr lang="ru-RU" sz="4000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312988"/>
            <a:ext cx="8229600" cy="3817937"/>
          </a:xfrm>
        </p:spPr>
        <p:txBody>
          <a:bodyPr/>
          <a:lstStyle/>
          <a:p>
            <a:pPr eaLnBrk="1" hangingPunct="1">
              <a:defRPr/>
            </a:pPr>
            <a:r>
              <a:rPr lang="ru-RU" sz="2400" smtClean="0"/>
              <a:t>Ребенок имеет право на образование, которое должно быть направлено на развитие личности, талантов и умственных и физических способностей ребенка в их самом полном объеме.</a:t>
            </a:r>
          </a:p>
          <a:p>
            <a:pPr eaLnBrk="1" hangingPunct="1">
              <a:defRPr/>
            </a:pPr>
            <a:endParaRPr lang="ru-RU" sz="2400" smtClean="0"/>
          </a:p>
          <a:p>
            <a:pPr eaLnBrk="1" hangingPunct="1">
              <a:defRPr/>
            </a:pPr>
            <a:r>
              <a:rPr lang="ru-RU" sz="2400" smtClean="0"/>
              <a:t>Ребенок имеет право на отдых и досуг, право участвовать в играх и развлекательных мероприятиях, соответствующих его возрасту, свободно участвовать в культурной жизни и заниматься искусством.</a:t>
            </a:r>
          </a:p>
        </p:txBody>
      </p:sp>
      <p:pic>
        <p:nvPicPr>
          <p:cNvPr id="20484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-1084263">
            <a:off x="490538" y="598488"/>
            <a:ext cx="1339850" cy="17065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20485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549275"/>
            <a:ext cx="1439863" cy="180022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20486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20710">
            <a:off x="5591175" y="476250"/>
            <a:ext cx="2520950" cy="19367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86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  <p:bldP spid="28675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6600" dirty="0" smtClean="0"/>
              <a:t>Спасибо 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sz="6600" dirty="0" smtClean="0"/>
              <a:t>за внимание!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97af9393e9c0372f3d8553651690f23583e9e2"/>
</p:tagLst>
</file>

<file path=ppt/theme/theme1.xml><?xml version="1.0" encoding="utf-8"?>
<a:theme xmlns:a="http://schemas.openxmlformats.org/drawingml/2006/main" name="Равновесие">
  <a:themeElements>
    <a:clrScheme name="Равновесие 1">
      <a:dk1>
        <a:srgbClr val="663300"/>
      </a:dk1>
      <a:lt1>
        <a:srgbClr val="FFFFFF"/>
      </a:lt1>
      <a:dk2>
        <a:srgbClr val="996600"/>
      </a:dk2>
      <a:lt2>
        <a:srgbClr val="DBBD71"/>
      </a:lt2>
      <a:accent1>
        <a:srgbClr val="F8A500"/>
      </a:accent1>
      <a:accent2>
        <a:srgbClr val="808000"/>
      </a:accent2>
      <a:accent3>
        <a:srgbClr val="CAB8AA"/>
      </a:accent3>
      <a:accent4>
        <a:srgbClr val="DADADA"/>
      </a:accent4>
      <a:accent5>
        <a:srgbClr val="FBCFAA"/>
      </a:accent5>
      <a:accent6>
        <a:srgbClr val="737300"/>
      </a:accent6>
      <a:hlink>
        <a:srgbClr val="FFCC66"/>
      </a:hlink>
      <a:folHlink>
        <a:srgbClr val="CCA500"/>
      </a:folHlink>
    </a:clrScheme>
    <a:fontScheme name="Равновесие">
      <a:majorFont>
        <a:latin typeface="Arial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  <a:cs typeface="Arial" charset="0"/>
          </a:defRPr>
        </a:defPPr>
      </a:lstStyle>
    </a:lnDef>
  </a:objectDefaults>
  <a:extraClrSchemeLst>
    <a:extraClrScheme>
      <a:clrScheme name="Равновесие 1">
        <a:dk1>
          <a:srgbClr val="663300"/>
        </a:dk1>
        <a:lt1>
          <a:srgbClr val="FFFFFF"/>
        </a:lt1>
        <a:dk2>
          <a:srgbClr val="996600"/>
        </a:dk2>
        <a:lt2>
          <a:srgbClr val="DBBD71"/>
        </a:lt2>
        <a:accent1>
          <a:srgbClr val="F8A500"/>
        </a:accent1>
        <a:accent2>
          <a:srgbClr val="808000"/>
        </a:accent2>
        <a:accent3>
          <a:srgbClr val="CAB8AA"/>
        </a:accent3>
        <a:accent4>
          <a:srgbClr val="DADADA"/>
        </a:accent4>
        <a:accent5>
          <a:srgbClr val="FBCFAA"/>
        </a:accent5>
        <a:accent6>
          <a:srgbClr val="737300"/>
        </a:accent6>
        <a:hlink>
          <a:srgbClr val="FFCC66"/>
        </a:hlink>
        <a:folHlink>
          <a:srgbClr val="CCA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2">
        <a:dk1>
          <a:srgbClr val="660000"/>
        </a:dk1>
        <a:lt1>
          <a:srgbClr val="FFFFFF"/>
        </a:lt1>
        <a:dk2>
          <a:srgbClr val="800000"/>
        </a:dk2>
        <a:lt2>
          <a:srgbClr val="FFFFCC"/>
        </a:lt2>
        <a:accent1>
          <a:srgbClr val="CC66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B8AA"/>
        </a:accent5>
        <a:accent6>
          <a:srgbClr val="AC6D56"/>
        </a:accent6>
        <a:hlink>
          <a:srgbClr val="FFFF99"/>
        </a:hlink>
        <a:folHlink>
          <a:srgbClr val="E5B32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3">
        <a:dk1>
          <a:srgbClr val="003300"/>
        </a:dk1>
        <a:lt1>
          <a:srgbClr val="FFFFFF"/>
        </a:lt1>
        <a:dk2>
          <a:srgbClr val="4D6A2A"/>
        </a:dk2>
        <a:lt2>
          <a:srgbClr val="CCFF99"/>
        </a:lt2>
        <a:accent1>
          <a:srgbClr val="2EB62E"/>
        </a:accent1>
        <a:accent2>
          <a:srgbClr val="527C3A"/>
        </a:accent2>
        <a:accent3>
          <a:srgbClr val="B2B9AC"/>
        </a:accent3>
        <a:accent4>
          <a:srgbClr val="DADADA"/>
        </a:accent4>
        <a:accent5>
          <a:srgbClr val="ADD7AD"/>
        </a:accent5>
        <a:accent6>
          <a:srgbClr val="497034"/>
        </a:accent6>
        <a:hlink>
          <a:srgbClr val="DDD8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4">
        <a:dk1>
          <a:srgbClr val="005A58"/>
        </a:dk1>
        <a:lt1>
          <a:srgbClr val="FFFFFF"/>
        </a:lt1>
        <a:dk2>
          <a:srgbClr val="00716E"/>
        </a:dk2>
        <a:lt2>
          <a:srgbClr val="FFFF99"/>
        </a:lt2>
        <a:accent1>
          <a:srgbClr val="2DB3B0"/>
        </a:accent1>
        <a:accent2>
          <a:srgbClr val="6D6FC7"/>
        </a:accent2>
        <a:accent3>
          <a:srgbClr val="AABBBA"/>
        </a:accent3>
        <a:accent4>
          <a:srgbClr val="DADADA"/>
        </a:accent4>
        <a:accent5>
          <a:srgbClr val="ADD6D4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5">
        <a:dk1>
          <a:srgbClr val="003366"/>
        </a:dk1>
        <a:lt1>
          <a:srgbClr val="FFFFFF"/>
        </a:lt1>
        <a:dk2>
          <a:srgbClr val="2B5481"/>
        </a:dk2>
        <a:lt2>
          <a:srgbClr val="E5FFFF"/>
        </a:lt2>
        <a:accent1>
          <a:srgbClr val="336699"/>
        </a:accent1>
        <a:accent2>
          <a:srgbClr val="00B000"/>
        </a:accent2>
        <a:accent3>
          <a:srgbClr val="ACB3C1"/>
        </a:accent3>
        <a:accent4>
          <a:srgbClr val="DADADA"/>
        </a:accent4>
        <a:accent5>
          <a:srgbClr val="ADB8CA"/>
        </a:accent5>
        <a:accent6>
          <a:srgbClr val="009F00"/>
        </a:accent6>
        <a:hlink>
          <a:srgbClr val="00CCFF"/>
        </a:hlink>
        <a:folHlink>
          <a:srgbClr val="B5FFF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6">
        <a:dk1>
          <a:srgbClr val="2F2D25"/>
        </a:dk1>
        <a:lt1>
          <a:srgbClr val="FFFFFF"/>
        </a:lt1>
        <a:dk2>
          <a:srgbClr val="656151"/>
        </a:dk2>
        <a:lt2>
          <a:srgbClr val="FFFFCC"/>
        </a:lt2>
        <a:accent1>
          <a:srgbClr val="818173"/>
        </a:accent1>
        <a:accent2>
          <a:srgbClr val="809EA8"/>
        </a:accent2>
        <a:accent3>
          <a:srgbClr val="B8B7B3"/>
        </a:accent3>
        <a:accent4>
          <a:srgbClr val="DADADA"/>
        </a:accent4>
        <a:accent5>
          <a:srgbClr val="C1C1BC"/>
        </a:accent5>
        <a:accent6>
          <a:srgbClr val="738F98"/>
        </a:accent6>
        <a:hlink>
          <a:srgbClr val="E2C86A"/>
        </a:hlink>
        <a:folHlink>
          <a:srgbClr val="B7B6A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7">
        <a:dk1>
          <a:srgbClr val="B4AF80"/>
        </a:dk1>
        <a:lt1>
          <a:srgbClr val="FFFFFF"/>
        </a:lt1>
        <a:dk2>
          <a:srgbClr val="C8C6A2"/>
        </a:dk2>
        <a:lt2>
          <a:srgbClr val="827F4C"/>
        </a:lt2>
        <a:accent1>
          <a:srgbClr val="7C784E"/>
        </a:accent1>
        <a:accent2>
          <a:srgbClr val="A2A4AC"/>
        </a:accent2>
        <a:accent3>
          <a:srgbClr val="E0DFCE"/>
        </a:accent3>
        <a:accent4>
          <a:srgbClr val="DADADA"/>
        </a:accent4>
        <a:accent5>
          <a:srgbClr val="BFBEB2"/>
        </a:accent5>
        <a:accent6>
          <a:srgbClr val="92949B"/>
        </a:accent6>
        <a:hlink>
          <a:srgbClr val="33CCCC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Равновесие 8">
        <a:dk1>
          <a:srgbClr val="000000"/>
        </a:dk1>
        <a:lt1>
          <a:srgbClr val="DDDDDD"/>
        </a:lt1>
        <a:dk2>
          <a:srgbClr val="000000"/>
        </a:dk2>
        <a:lt2>
          <a:srgbClr val="B8B7D1"/>
        </a:lt2>
        <a:accent1>
          <a:srgbClr val="F1F0F4"/>
        </a:accent1>
        <a:accent2>
          <a:srgbClr val="C1BCFC"/>
        </a:accent2>
        <a:accent3>
          <a:srgbClr val="EBEBEB"/>
        </a:accent3>
        <a:accent4>
          <a:srgbClr val="000000"/>
        </a:accent4>
        <a:accent5>
          <a:srgbClr val="F7F6F8"/>
        </a:accent5>
        <a:accent6>
          <a:srgbClr val="AFAAE4"/>
        </a:accent6>
        <a:hlink>
          <a:srgbClr val="5454C6"/>
        </a:hlink>
        <a:folHlink>
          <a:srgbClr val="6A6F8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Равновесие 9">
        <a:dk1>
          <a:srgbClr val="000000"/>
        </a:dk1>
        <a:lt1>
          <a:srgbClr val="FFFFFF"/>
        </a:lt1>
        <a:dk2>
          <a:srgbClr val="00A29E"/>
        </a:dk2>
        <a:lt2>
          <a:srgbClr val="CBCBCB"/>
        </a:lt2>
        <a:accent1>
          <a:srgbClr val="E5E5FF"/>
        </a:accent1>
        <a:accent2>
          <a:srgbClr val="79CD6B"/>
        </a:accent2>
        <a:accent3>
          <a:srgbClr val="FFFFFF"/>
        </a:accent3>
        <a:accent4>
          <a:srgbClr val="000000"/>
        </a:accent4>
        <a:accent5>
          <a:srgbClr val="F0F0FF"/>
        </a:accent5>
        <a:accent6>
          <a:srgbClr val="6DBA60"/>
        </a:accent6>
        <a:hlink>
          <a:srgbClr val="4477DE"/>
        </a:hlink>
        <a:folHlink>
          <a:srgbClr val="65498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Balance</Template>
  <TotalTime>177</TotalTime>
  <Words>867</Words>
  <Application>Microsoft Office PowerPoint</Application>
  <PresentationFormat>Экран (4:3)</PresentationFormat>
  <Paragraphs>67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Равновесие</vt:lpstr>
      <vt:lpstr>Тема: «Права человека» </vt:lpstr>
      <vt:lpstr>      Основные понятия</vt:lpstr>
      <vt:lpstr>          Конвенция-</vt:lpstr>
      <vt:lpstr>        Права человека  </vt:lpstr>
      <vt:lpstr>Зачем надо изучать права человека?</vt:lpstr>
      <vt:lpstr>Декларация прав человека</vt:lpstr>
      <vt:lpstr>    Авторы Декларации</vt:lpstr>
      <vt:lpstr>«Великая хартия вольностей»</vt:lpstr>
      <vt:lpstr>    День прав человека</vt:lpstr>
      <vt:lpstr>Некоторые права человека</vt:lpstr>
      <vt:lpstr>Почему Декларация была принята в 1948 г.</vt:lpstr>
      <vt:lpstr>Презентация PowerPoint</vt:lpstr>
      <vt:lpstr>Основные принципы, провозглашённые Декларацией:</vt:lpstr>
      <vt:lpstr>Конвенция о правах ребёнка</vt:lpstr>
      <vt:lpstr>     История создания Конвенции о правах ребёнка</vt:lpstr>
      <vt:lpstr>Презентация PowerPoint</vt:lpstr>
      <vt:lpstr>Основные положения       Конвенции</vt:lpstr>
      <vt:lpstr>Презентация PowerPoint</vt:lpstr>
      <vt:lpstr>Презентация PowerPoint</vt:lpstr>
    </vt:vector>
  </TitlesOfParts>
  <Company>Kontora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«Права человека»</dc:title>
  <dc:creator>Admin</dc:creator>
  <cp:lastModifiedBy>Сергей</cp:lastModifiedBy>
  <cp:revision>14</cp:revision>
  <dcterms:created xsi:type="dcterms:W3CDTF">2008-12-07T10:33:58Z</dcterms:created>
  <dcterms:modified xsi:type="dcterms:W3CDTF">2014-12-25T18:08:54Z</dcterms:modified>
</cp:coreProperties>
</file>