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custDataLst>
    <p:tags r:id="rId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BD99B52F-E706-41AD-822D-6D3FE2C7C79B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2BD97C-9204-4553-A9AF-B432E83C99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907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8460B-B4A6-434A-A47E-27CC42753944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6EE40-326A-4058-92A1-44C60AFDB2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386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95713-8094-4A5A-A463-9C254E1A6D55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FFC19-2E11-423E-8A44-8A834740C1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2964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FDD91-D3F3-488C-AF5F-52416222D20F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31E0E-7FDD-41C4-B0FA-F60CBB3057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0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2A22F-0C68-4304-BE64-9175F2AD84B9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946FDB2-A622-4D1D-856B-C5D61A1CD8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464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61C42-5EAE-40A1-9039-EDDE9CCD6CA1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B7194-B52D-4F8F-B6CA-575741B1F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668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5DBE5-D3EE-4CB3-8999-50948F74B545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D9146-F9EF-44E8-B54E-0D0A4816B3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58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6B76B46F-9596-4CEF-B96A-A23B39254D07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8734F06-6CDC-465C-BC4F-F8ACA7E722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9689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F4DAC87B-67CB-435C-B8A8-7BFC5142EAE8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22BA2105-F18E-46B7-8DAE-72D2171CCF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1486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F6C74-4AED-41E9-862D-FB18E80B23AF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00AA9-CB30-40F8-860C-46847D42C6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49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C47BE-6A4D-42D1-A2B2-B1221E190D4D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D34BE-26A7-4ADB-8629-D11472F0E3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13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23F57"/>
            </a:gs>
            <a:gs pos="60001">
              <a:srgbClr val="465877"/>
            </a:gs>
            <a:gs pos="100000">
              <a:srgbClr val="7283A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FAB52A-29F8-4AF1-9492-F4221162755B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C7FE1E-2EBC-48F4-94CB-BA9BDC0863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12" r:id="rId4"/>
    <p:sldLayoutId id="2147483820" r:id="rId5"/>
    <p:sldLayoutId id="2147483813" r:id="rId6"/>
    <p:sldLayoutId id="2147483814" r:id="rId7"/>
    <p:sldLayoutId id="2147483821" r:id="rId8"/>
    <p:sldLayoutId id="2147483822" r:id="rId9"/>
    <p:sldLayoutId id="2147483815" r:id="rId10"/>
    <p:sldLayoutId id="2147483816" r:id="rId11"/>
  </p:sldLayoutIdLst>
  <p:timing>
    <p:tnLst>
      <p:par>
        <p:cTn id="1" dur="indefinite" restart="never" nodeType="tmRoot"/>
      </p:par>
    </p:tnLst>
  </p:timing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965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965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EAF90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06928" cy="2232248"/>
          </a:xfrm>
        </p:spPr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Знакомство </a:t>
            </a:r>
            <a:b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с </a:t>
            </a:r>
            <a:b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Гражданским Кодексом</a:t>
            </a:r>
            <a:endParaRPr lang="ru-RU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8195" name="Рисунок 3" descr="5209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57563"/>
            <a:ext cx="2076450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3635375" y="4719638"/>
            <a:ext cx="46085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</a:defRPr>
            </a:lvl1pPr>
            <a:lvl2pPr indent="-285750" eaLnBrk="0" hangingPunct="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</a:defRPr>
            </a:lvl2pPr>
            <a:lvl3pPr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</a:defRPr>
            </a:lvl3pPr>
            <a:lvl4pPr indent="-20955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</a:defRPr>
            </a:lvl4pPr>
            <a:lvl5pPr indent="-209550" eaLnBrk="0" hangingPunct="0">
              <a:spcBef>
                <a:spcPct val="20000"/>
              </a:spcBef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5pPr>
            <a:lvl6pPr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6pPr>
            <a:lvl7pPr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7pPr>
            <a:lvl8pPr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8pPr>
            <a:lvl9pPr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/>
              <a:t>Любовь Баженова</a:t>
            </a:r>
            <a:r>
              <a:rPr lang="ru-RU" altLang="ru-RU" sz="1400"/>
              <a:t>, 3002 гр. ШГПИ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200" i="1">
                <a:hlinkClick r:id="rId3"/>
              </a:rPr>
              <a:t>si-sv.com</a:t>
            </a:r>
            <a:endParaRPr lang="ru-RU" altLang="ru-RU" sz="1200" i="1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ГК?</a:t>
            </a:r>
            <a:endParaRPr lang="ru-RU" dirty="0">
              <a:solidFill>
                <a:schemeClr val="accent1">
                  <a:tint val="83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323850" y="2852738"/>
            <a:ext cx="8229600" cy="20161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ru-RU" dirty="0" smtClean="0"/>
              <a:t> </a:t>
            </a:r>
            <a:r>
              <a:rPr lang="ru-RU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кодифицированный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федеральный </a:t>
            </a:r>
            <a:r>
              <a:rPr lang="ru-RU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закон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Российской Федерации, регулирующий гражданско-правовые отношения.</a:t>
            </a:r>
          </a:p>
        </p:txBody>
      </p:sp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323850" y="1773238"/>
            <a:ext cx="85693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u="sng">
                <a:latin typeface="Arial" charset="0"/>
              </a:rPr>
              <a:t>Гражданский кодекс Российской Федерации</a:t>
            </a:r>
            <a:r>
              <a:rPr lang="ru-RU" altLang="ru-RU" sz="2800" u="sng">
                <a:latin typeface="Arial" charset="0"/>
              </a:rPr>
              <a:t> (</a:t>
            </a:r>
            <a:r>
              <a:rPr lang="ru-RU" altLang="ru-RU" sz="2800" b="1" u="sng">
                <a:latin typeface="Arial" charset="0"/>
              </a:rPr>
              <a:t>ГК РФ</a:t>
            </a:r>
            <a:r>
              <a:rPr lang="ru-RU" altLang="ru-RU" sz="2800" u="sng">
                <a:latin typeface="Arial" charset="0"/>
              </a:rPr>
              <a:t>)</a:t>
            </a:r>
            <a:r>
              <a:rPr lang="ru-RU" altLang="ru-RU" sz="2800">
                <a:latin typeface="Arial" charset="0"/>
              </a:rPr>
              <a:t> —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649338"/>
          </a:xfrm>
        </p:spPr>
        <p:txBody>
          <a:bodyPr>
            <a:normAutofit fontScale="90000"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Структура Гражданского кодекса</a:t>
            </a:r>
            <a:b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ru-RU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hlinkClick r:id="rId2" action="ppaction://hlinksldjump"/>
              </a:rPr>
              <a:t>Часть первая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endParaRPr lang="ru-RU" b="1" dirty="0" smtClean="0"/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r>
              <a:rPr lang="ru-RU" b="1" dirty="0" smtClean="0">
                <a:hlinkClick r:id="rId3" action="ppaction://hlinksldjump"/>
              </a:rPr>
              <a:t>Часть вторая</a:t>
            </a:r>
            <a:endParaRPr lang="ru-RU" b="1" dirty="0" smtClean="0"/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endParaRPr lang="ru-RU" b="1" dirty="0" smtClean="0"/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r>
              <a:rPr lang="ru-RU" b="1" dirty="0" smtClean="0">
                <a:hlinkClick r:id="rId4" action="ppaction://hlinksldjump"/>
              </a:rPr>
              <a:t>Часть третья</a:t>
            </a:r>
            <a:endParaRPr lang="ru-RU" b="1" dirty="0" smtClean="0"/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endParaRPr lang="ru-RU" b="1" dirty="0" smtClean="0"/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r>
              <a:rPr lang="ru-RU" b="1" dirty="0" smtClean="0">
                <a:hlinkClick r:id="rId5" action="ppaction://hlinksldjump"/>
              </a:rPr>
              <a:t>Часть четвёртая</a:t>
            </a:r>
            <a:endParaRPr lang="ru-RU" b="1" dirty="0" smtClean="0"/>
          </a:p>
          <a:p>
            <a:pPr marL="635000" indent="-571500" eaLnBrk="1" hangingPunct="1">
              <a:buFont typeface="Century Gothic" pitchFamily="34" charset="0"/>
              <a:buAutoNum type="romanUcPeriod"/>
              <a:defRPr/>
            </a:pPr>
            <a:endParaRPr lang="ru-RU" dirty="0" smtClean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476250"/>
            <a:ext cx="8229600" cy="20161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altLang="ru-RU" smtClean="0">
                <a:solidFill>
                  <a:srgbClr val="FFFF00"/>
                </a:solidFill>
              </a:rPr>
              <a:t>Первая часть </a:t>
            </a:r>
            <a:r>
              <a:rPr lang="ru-RU" altLang="ru-RU" smtClean="0"/>
              <a:t>Гражданского кодекса </a:t>
            </a:r>
            <a:r>
              <a:rPr lang="ru-RU" altLang="ru-RU" b="1" smtClean="0">
                <a:solidFill>
                  <a:srgbClr val="FFFF00"/>
                </a:solidFill>
              </a:rPr>
              <a:t>устанавливает</a:t>
            </a:r>
            <a:r>
              <a:rPr lang="ru-RU" altLang="ru-RU" smtClean="0"/>
              <a:t> </a:t>
            </a:r>
            <a:r>
              <a:rPr lang="ru-RU" altLang="ru-RU" smtClean="0">
                <a:solidFill>
                  <a:srgbClr val="FFFF00"/>
                </a:solidFill>
              </a:rPr>
              <a:t>общие начала </a:t>
            </a:r>
            <a:r>
              <a:rPr lang="ru-RU" altLang="ru-RU" smtClean="0"/>
              <a:t>гражданского законодательства и </a:t>
            </a:r>
            <a:r>
              <a:rPr lang="ru-RU" altLang="ru-RU" b="1" smtClean="0">
                <a:solidFill>
                  <a:srgbClr val="FFFF00"/>
                </a:solidFill>
              </a:rPr>
              <a:t>регулирует</a:t>
            </a:r>
            <a:r>
              <a:rPr lang="ru-RU" altLang="ru-RU" smtClean="0"/>
              <a:t>, в частности:</a:t>
            </a: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8243888" y="6165850"/>
            <a:ext cx="720725" cy="5032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8313" y="2492375"/>
            <a:ext cx="82804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возникновение гражданских прав и обязанностей;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юридические лица;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доверенность;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представительство;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право собственности;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исковая давность; 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защита прав собственности и других вещных прав;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 сделки и договоры;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400" dirty="0">
                <a:latin typeface="+mn-lt"/>
              </a:rPr>
              <a:t>обеспечение обязательств и прочее.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765175"/>
            <a:ext cx="8229600" cy="4572000"/>
          </a:xfrm>
        </p:spPr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Вторая часть </a:t>
            </a:r>
            <a:r>
              <a:rPr lang="ru-RU" dirty="0" smtClean="0"/>
              <a:t>Гражданского кодекса </a:t>
            </a:r>
            <a:r>
              <a:rPr lang="ru-RU" dirty="0" smtClean="0">
                <a:solidFill>
                  <a:srgbClr val="FFFF00"/>
                </a:solidFill>
              </a:rPr>
              <a:t>регулирует отдельные виды обязательств</a:t>
            </a:r>
            <a:r>
              <a:rPr lang="ru-RU" dirty="0" smtClean="0"/>
              <a:t>, устанавливая права и обязанности сторон в различных гражданско-правовых договорах. 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Многие нормы </a:t>
            </a:r>
            <a:r>
              <a:rPr lang="ru-RU" dirty="0" smtClean="0"/>
              <a:t>этой части кодекса </a:t>
            </a:r>
            <a:r>
              <a:rPr lang="ru-RU" dirty="0" smtClean="0">
                <a:solidFill>
                  <a:srgbClr val="FFFF00"/>
                </a:solidFill>
              </a:rPr>
              <a:t>являются диспозитивными</a:t>
            </a:r>
            <a:r>
              <a:rPr lang="ru-RU" dirty="0" smtClean="0"/>
              <a:t>, то есть, могут быть по желанию изменены сторонами сделки, ряд статей прямо указывает на такую возможность и описывает различные варианты правоотношений.</a:t>
            </a:r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8172450" y="6165850"/>
            <a:ext cx="720725" cy="5032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323850" y="692150"/>
            <a:ext cx="8534400" cy="20161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FFFF00"/>
                </a:solidFill>
              </a:rPr>
              <a:t>Третья часть </a:t>
            </a:r>
            <a:r>
              <a:rPr lang="ru-RU" altLang="ru-RU" sz="2800" smtClean="0"/>
              <a:t>кодекса </a:t>
            </a:r>
            <a:r>
              <a:rPr lang="ru-RU" altLang="ru-RU" sz="2800" b="1" smtClean="0">
                <a:solidFill>
                  <a:srgbClr val="FFFF00"/>
                </a:solidFill>
              </a:rPr>
              <a:t>регулирует</a:t>
            </a:r>
            <a:r>
              <a:rPr lang="ru-RU" altLang="ru-RU" sz="2800" smtClean="0">
                <a:solidFill>
                  <a:srgbClr val="FFFF00"/>
                </a:solidFill>
              </a:rPr>
              <a:t> вопросы наследования и международного частного права</a:t>
            </a:r>
            <a:r>
              <a:rPr lang="ru-RU" altLang="ru-RU" sz="2800" smtClean="0"/>
              <a:t>, в частности, статьи данной части </a:t>
            </a:r>
            <a:r>
              <a:rPr lang="ru-RU" altLang="ru-RU" sz="2800" b="1" smtClean="0">
                <a:solidFill>
                  <a:srgbClr val="FFFF00"/>
                </a:solidFill>
              </a:rPr>
              <a:t>устанавливают</a:t>
            </a:r>
            <a:r>
              <a:rPr lang="ru-RU" altLang="ru-RU" sz="2800" smtClean="0"/>
              <a:t>:</a:t>
            </a: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8243888" y="6165850"/>
            <a:ext cx="720725" cy="5032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750" y="2708275"/>
            <a:ext cx="8208963" cy="3048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latin typeface="+mn-lt"/>
              </a:rPr>
              <a:t>порядок открытия наследства, лиц, которые могут быть призваны к наследованию;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400" dirty="0">
              <a:latin typeface="+mn-lt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latin typeface="+mn-lt"/>
              </a:rPr>
              <a:t> порядок наследования по закону и по завещанию; 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400" dirty="0">
              <a:latin typeface="+mn-lt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400" dirty="0">
                <a:latin typeface="+mn-lt"/>
              </a:rPr>
              <a:t>различные вопросы принятия и перехода права наследования.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179388" y="1125538"/>
            <a:ext cx="853281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AF90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>
                <a:solidFill>
                  <a:srgbClr val="FFFF00"/>
                </a:solidFill>
              </a:rPr>
              <a:t>Четвертая часть </a:t>
            </a:r>
            <a:r>
              <a:rPr lang="ru-RU" altLang="ru-RU" sz="2800"/>
              <a:t>кодекса </a:t>
            </a:r>
            <a:r>
              <a:rPr lang="ru-RU" altLang="ru-RU" sz="2800">
                <a:solidFill>
                  <a:srgbClr val="FFFF00"/>
                </a:solidFill>
              </a:rPr>
              <a:t>содержит статьи, регулирующие вопросы авторского и смежных прав</a:t>
            </a:r>
            <a:r>
              <a:rPr lang="ru-RU" altLang="ru-RU" sz="2800"/>
              <a:t>, ранее регулировавшихся отдельным Законом.</a:t>
            </a: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8172450" y="6165850"/>
            <a:ext cx="720725" cy="5032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0825" y="3068638"/>
            <a:ext cx="8569325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latin typeface="+mn-lt"/>
              </a:rPr>
              <a:t>А также другие вопросы интеллектуальной собственности, в частности, сроки действия различных исключительных прав на произведения, изобретения и другие объекты интеллектуальной собственности.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35a26e188ff51ae45c1218e1a94d5751ccad53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83</TotalTime>
  <Words>223</Words>
  <Application>Microsoft Office PowerPoint</Application>
  <PresentationFormat>Экран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Century Gothic</vt:lpstr>
      <vt:lpstr>Wingdings 2</vt:lpstr>
      <vt:lpstr>Verdana</vt:lpstr>
      <vt:lpstr>Calibri</vt:lpstr>
      <vt:lpstr>Wingdings</vt:lpstr>
      <vt:lpstr>Яркая</vt:lpstr>
      <vt:lpstr>Знакомство  с  Гражданским Кодексом</vt:lpstr>
      <vt:lpstr>Что такое ГК?</vt:lpstr>
      <vt:lpstr>Структура Гражданского кодекса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Знакомство  с  Гражданским Кодексом</dc:title>
  <dc:creator>тошиба</dc:creator>
  <cp:lastModifiedBy>Сергей</cp:lastModifiedBy>
  <cp:revision>14</cp:revision>
  <dcterms:created xsi:type="dcterms:W3CDTF">2014-11-20T17:12:03Z</dcterms:created>
  <dcterms:modified xsi:type="dcterms:W3CDTF">2014-12-24T19:24:12Z</dcterms:modified>
</cp:coreProperties>
</file>