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44" r:id="rId1"/>
  </p:sldMasterIdLst>
  <p:sldIdLst>
    <p:sldId id="256" r:id="rId2"/>
    <p:sldId id="293" r:id="rId3"/>
    <p:sldId id="257" r:id="rId4"/>
    <p:sldId id="260" r:id="rId5"/>
    <p:sldId id="294" r:id="rId6"/>
    <p:sldId id="262" r:id="rId7"/>
    <p:sldId id="295" r:id="rId8"/>
    <p:sldId id="296" r:id="rId9"/>
    <p:sldId id="297" r:id="rId10"/>
    <p:sldId id="298" r:id="rId11"/>
    <p:sldId id="267" r:id="rId12"/>
  </p:sldIdLst>
  <p:sldSz cx="9144000" cy="6858000" type="screen4x3"/>
  <p:notesSz cx="6858000" cy="9144000"/>
  <p:custDataLst>
    <p:tags r:id="rId1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08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45" autoAdjust="0"/>
  </p:normalViewPr>
  <p:slideViewPr>
    <p:cSldViewPr>
      <p:cViewPr>
        <p:scale>
          <a:sx n="91" d="100"/>
          <a:sy n="91" d="100"/>
        </p:scale>
        <p:origin x="-1200" y="-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si-sv.com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051720" y="1412776"/>
            <a:ext cx="6667895" cy="4297110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Брак, условия его заключения. Права и обязанности супругов</a:t>
            </a:r>
            <a:br>
              <a:rPr lang="ru-RU" sz="6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260648"/>
            <a:ext cx="1336052" cy="96621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996952"/>
            <a:ext cx="2448272" cy="3667824"/>
          </a:xfrm>
          <a:prstGeom prst="rect">
            <a:avLst/>
          </a:prstGeom>
        </p:spPr>
      </p:pic>
      <p:sp>
        <p:nvSpPr>
          <p:cNvPr id="6" name="TextBox 3"/>
          <p:cNvSpPr txBox="1"/>
          <p:nvPr/>
        </p:nvSpPr>
        <p:spPr>
          <a:xfrm>
            <a:off x="4211960" y="5949280"/>
            <a:ext cx="46085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b="1" dirty="0" smtClean="0"/>
              <a:t>Алина </a:t>
            </a:r>
            <a:r>
              <a:rPr lang="ru-RU" sz="1400" b="1" dirty="0" err="1" smtClean="0"/>
              <a:t>Абаньшина</a:t>
            </a:r>
            <a:r>
              <a:rPr lang="ru-RU" sz="1400" dirty="0" smtClean="0"/>
              <a:t>, 3002 гр. ШГПИ</a:t>
            </a:r>
          </a:p>
          <a:p>
            <a:pPr algn="r"/>
            <a:r>
              <a:rPr lang="en-US" sz="1200" i="1" dirty="0" smtClean="0">
                <a:hlinkClick r:id="rId4"/>
              </a:rPr>
              <a:t>si-sv.com</a:t>
            </a:r>
            <a:endParaRPr lang="ru-RU" sz="1200" i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FF0000"/>
                </a:solidFill>
              </a:rPr>
              <a:t>Что такое брак?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Образовалось от древнерусского «</a:t>
            </a:r>
            <a:r>
              <a:rPr lang="ru-RU" b="1" dirty="0" err="1"/>
              <a:t>братичи</a:t>
            </a:r>
            <a:r>
              <a:rPr lang="ru-RU" b="1" dirty="0"/>
              <a:t>» (отбирать, выбирать хорошее и отклонять плохое)</a:t>
            </a:r>
          </a:p>
          <a:p>
            <a:r>
              <a:rPr lang="ru-RU" sz="4000" b="1" u="sng" dirty="0">
                <a:solidFill>
                  <a:srgbClr val="7030A0"/>
                </a:solidFill>
              </a:rPr>
              <a:t>Брак</a:t>
            </a:r>
            <a:r>
              <a:rPr lang="ru-RU" b="1" dirty="0"/>
              <a:t> – добровольный пожизненный союз мужчины и женщины, целью которого является создание семьи.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079232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764704"/>
            <a:ext cx="8229600" cy="1143008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200" b="1" dirty="0"/>
              <a:t>УСЛОВИЯ И ПОРЯДОК ЗАКЛЮЧЕНИЯ БРАКА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2204864"/>
            <a:ext cx="3364426" cy="43204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200" b="1" dirty="0" smtClean="0">
                <a:solidFill>
                  <a:schemeClr val="tx2"/>
                </a:solidFill>
              </a:rPr>
              <a:t>1. Брак </a:t>
            </a:r>
            <a:r>
              <a:rPr lang="ru-RU" sz="3200" b="1" dirty="0">
                <a:solidFill>
                  <a:schemeClr val="tx2"/>
                </a:solidFill>
              </a:rPr>
              <a:t>заключается в органах записи актов гражданского состояния.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067944" y="2204864"/>
            <a:ext cx="4536130" cy="424847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200" b="1" dirty="0" smtClean="0">
                <a:solidFill>
                  <a:schemeClr val="tx2"/>
                </a:solidFill>
              </a:rPr>
              <a:t>2. Права </a:t>
            </a:r>
            <a:r>
              <a:rPr lang="ru-RU" sz="3200" b="1" dirty="0">
                <a:solidFill>
                  <a:schemeClr val="tx2"/>
                </a:solidFill>
              </a:rPr>
              <a:t>и обязанности супругов возникают со дня государственной регистрации заключения брака в органах записи актов гражданского состояния.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7565" y="304851"/>
            <a:ext cx="8229600" cy="1143000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4800" b="1" dirty="0"/>
              <a:t>Порядок заключения брака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536148" y="2357430"/>
            <a:ext cx="2548020" cy="402389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chemeClr val="tx2"/>
                </a:solidFill>
              </a:rPr>
              <a:t>2.</a:t>
            </a:r>
            <a:r>
              <a:rPr lang="ru-RU" sz="2400" b="1" u="sng" dirty="0" smtClean="0">
                <a:solidFill>
                  <a:schemeClr val="tx2"/>
                </a:solidFill>
              </a:rPr>
              <a:t>Государственная </a:t>
            </a:r>
            <a:r>
              <a:rPr lang="ru-RU" sz="2400" b="1" u="sng" dirty="0">
                <a:solidFill>
                  <a:schemeClr val="tx2"/>
                </a:solidFill>
              </a:rPr>
              <a:t>регистрация </a:t>
            </a:r>
            <a:r>
              <a:rPr lang="ru-RU" sz="2400" b="1" dirty="0">
                <a:solidFill>
                  <a:schemeClr val="tx2"/>
                </a:solidFill>
              </a:rPr>
              <a:t>заключения брака производится в </a:t>
            </a:r>
            <a:r>
              <a:rPr lang="ru-RU" sz="2400" b="1" dirty="0" smtClean="0">
                <a:solidFill>
                  <a:schemeClr val="tx2"/>
                </a:solidFill>
              </a:rPr>
              <a:t>порядке.</a:t>
            </a:r>
            <a:endParaRPr lang="ru-RU" sz="2400" b="1" dirty="0">
              <a:solidFill>
                <a:schemeClr val="tx2"/>
              </a:solidFill>
            </a:endParaRPr>
          </a:p>
          <a:p>
            <a:pPr lvl="0" algn="ctr"/>
            <a:endParaRPr lang="ru-RU" sz="2800" dirty="0" smtClean="0">
              <a:solidFill>
                <a:schemeClr val="tx1"/>
              </a:solidFill>
              <a:latin typeface="Arial" pitchFamily="34" charset="0"/>
            </a:endParaRPr>
          </a:p>
          <a:p>
            <a:pPr algn="ctr"/>
            <a:endParaRPr lang="ru-RU" dirty="0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479634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1285852" y="1417638"/>
            <a:ext cx="428628" cy="857256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372200" y="2357430"/>
            <a:ext cx="2448272" cy="402389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chemeClr val="tx2"/>
                </a:solidFill>
              </a:rPr>
              <a:t>3. </a:t>
            </a:r>
            <a:r>
              <a:rPr lang="ru-RU" sz="2400" b="1" u="sng" dirty="0">
                <a:solidFill>
                  <a:schemeClr val="tx2"/>
                </a:solidFill>
              </a:rPr>
              <a:t>Отказ органа записи актов </a:t>
            </a:r>
            <a:r>
              <a:rPr lang="ru-RU" sz="2400" b="1" dirty="0">
                <a:solidFill>
                  <a:schemeClr val="tx2"/>
                </a:solidFill>
              </a:rPr>
              <a:t>гражданского состояния в регистрации брака может быть обжалован в </a:t>
            </a:r>
            <a:r>
              <a:rPr lang="ru-RU" sz="2400" b="1" dirty="0" smtClean="0">
                <a:solidFill>
                  <a:schemeClr val="tx2"/>
                </a:solidFill>
              </a:rPr>
              <a:t>суд.</a:t>
            </a:r>
            <a:endParaRPr lang="ru-RU" sz="2400" dirty="0" smtClean="0">
              <a:solidFill>
                <a:schemeClr val="tx1"/>
              </a:solidFill>
              <a:latin typeface="Arial" pitchFamily="34" charset="0"/>
            </a:endParaRPr>
          </a:p>
          <a:p>
            <a:pPr algn="ctr"/>
            <a:endParaRPr lang="ru-RU" dirty="0"/>
          </a:p>
        </p:txBody>
      </p:sp>
      <p:sp>
        <p:nvSpPr>
          <p:cNvPr id="16" name="Стрелка вниз 15"/>
          <p:cNvSpPr/>
          <p:nvPr/>
        </p:nvSpPr>
        <p:spPr>
          <a:xfrm>
            <a:off x="4357685" y="1381622"/>
            <a:ext cx="428628" cy="857256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7229456" y="1457300"/>
            <a:ext cx="428628" cy="857256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57198" y="2314556"/>
            <a:ext cx="2667525" cy="406677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>
                <a:solidFill>
                  <a:schemeClr val="tx2"/>
                </a:solidFill>
              </a:rPr>
              <a:t>1. </a:t>
            </a:r>
            <a:r>
              <a:rPr lang="ru-RU" sz="2400" b="1" u="sng" dirty="0">
                <a:solidFill>
                  <a:schemeClr val="tx2"/>
                </a:solidFill>
              </a:rPr>
              <a:t>Заключение брака </a:t>
            </a:r>
            <a:r>
              <a:rPr lang="ru-RU" sz="2400" b="1" dirty="0">
                <a:solidFill>
                  <a:schemeClr val="tx2"/>
                </a:solidFill>
              </a:rPr>
              <a:t>производится в личном присутствии лиц, вступающих в </a:t>
            </a:r>
            <a:r>
              <a:rPr lang="ru-RU" sz="2400" b="1" dirty="0" smtClean="0">
                <a:solidFill>
                  <a:schemeClr val="tx2"/>
                </a:solidFill>
              </a:rPr>
              <a:t>брак.</a:t>
            </a:r>
            <a:endParaRPr lang="ru-RU" sz="2400" dirty="0" smtClean="0">
              <a:solidFill>
                <a:schemeClr val="tx1"/>
              </a:solidFill>
              <a:latin typeface="Arial" pitchFamily="34" charset="0"/>
            </a:endParaRPr>
          </a:p>
          <a:p>
            <a:pPr algn="ctr"/>
            <a:endParaRPr lang="ru-RU" sz="24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2"/>
                </a:solidFill>
              </a:rPr>
              <a:t>Условия заключения брака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ru-RU" b="1" dirty="0" smtClean="0"/>
              <a:t>Для </a:t>
            </a:r>
            <a:r>
              <a:rPr lang="ru-RU" b="1" dirty="0"/>
              <a:t>заключения брака необходимы взаимное добровольное согласие мужчины и женщины, вступающих в брак, и достижение ими брачного возраста.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b="1" dirty="0" smtClean="0"/>
              <a:t>Брак </a:t>
            </a:r>
            <a:r>
              <a:rPr lang="ru-RU" b="1" dirty="0"/>
              <a:t>не может быть заключен при наличии обстоятельств, указанных </a:t>
            </a:r>
            <a:r>
              <a:rPr lang="ru-RU" b="1" dirty="0" smtClean="0"/>
              <a:t>в статье 14</a:t>
            </a:r>
            <a:r>
              <a:rPr lang="ru-RU" b="1" dirty="0"/>
              <a:t> </a:t>
            </a:r>
            <a:r>
              <a:rPr lang="ru-RU" b="1" dirty="0" smtClean="0"/>
              <a:t> семейного </a:t>
            </a:r>
            <a:r>
              <a:rPr lang="ru-RU" b="1" dirty="0"/>
              <a:t>Кодекса.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331287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39552" y="1928802"/>
            <a:ext cx="3675258" cy="4714908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/>
              <a:t>При наличии уважительных причин органы местного самоуправления по месту жительства лиц, желающих вступить в брак, вправе по просьбе данных лиц разрешить вступить в брак лицам, достигшим возраста шестнадцати лет.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42860" y="561717"/>
            <a:ext cx="885828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/>
              <a:t>Брачный возраст устанавливается в </a:t>
            </a:r>
            <a:r>
              <a:rPr lang="ru-RU" sz="2800" b="1" dirty="0">
                <a:solidFill>
                  <a:srgbClr val="FF0000"/>
                </a:solidFill>
              </a:rPr>
              <a:t>восемнадцать лет.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746796" y="1928802"/>
            <a:ext cx="3833142" cy="4714908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/>
              <a:t> </a:t>
            </a:r>
            <a:r>
              <a:rPr lang="ru-RU" sz="2400" b="1" dirty="0"/>
              <a:t>Порядок и условия, при наличии которых вступление в брак в виде исключения с учетом особых обстоятельств может быть разрешено до достижения возраста шестнадцати лет, могут быть установлены законами субъектов Российской Федерации.</a:t>
            </a:r>
          </a:p>
        </p:txBody>
      </p:sp>
      <p:sp>
        <p:nvSpPr>
          <p:cNvPr id="22" name="Стрелка вниз 21"/>
          <p:cNvSpPr/>
          <p:nvPr/>
        </p:nvSpPr>
        <p:spPr>
          <a:xfrm>
            <a:off x="2162867" y="1511669"/>
            <a:ext cx="428628" cy="571504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>
            <a:off x="6449053" y="1507864"/>
            <a:ext cx="428628" cy="571504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72819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70C0"/>
                </a:solidFill>
              </a:rPr>
              <a:t>Обстоятельства, препятствующие заключению брака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3600" b="1" dirty="0"/>
              <a:t>Не допускается заключение брака между: лицами, из которых хотя бы одно </a:t>
            </a:r>
            <a:r>
              <a:rPr lang="ru-RU" sz="3600" b="1" dirty="0">
                <a:solidFill>
                  <a:srgbClr val="00B0F0"/>
                </a:solidFill>
              </a:rPr>
              <a:t>лицо уже состоит в другом зарегистрированном браке</a:t>
            </a:r>
            <a:r>
              <a:rPr lang="ru-RU" sz="3600" b="1" dirty="0"/>
              <a:t>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600" b="1" dirty="0"/>
              <a:t>близкими </a:t>
            </a:r>
            <a:r>
              <a:rPr lang="ru-RU" sz="3600" b="1" dirty="0">
                <a:solidFill>
                  <a:srgbClr val="00B0F0"/>
                </a:solidFill>
              </a:rPr>
              <a:t>родственниками</a:t>
            </a:r>
            <a:r>
              <a:rPr lang="ru-RU" sz="3600" b="1" dirty="0"/>
              <a:t> (родственниками по прямой восходящей и нисходящей линии (родителями и детьми, дедушкой, бабушкой и внуками), полнородными и </a:t>
            </a:r>
            <a:r>
              <a:rPr lang="ru-RU" sz="3600" b="1" dirty="0" smtClean="0"/>
              <a:t>не полнородными </a:t>
            </a:r>
            <a:r>
              <a:rPr lang="ru-RU" sz="3600" b="1" dirty="0"/>
              <a:t>(имеющими общих отца или мать) братьями и сестрами);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600" b="1" dirty="0" smtClean="0"/>
              <a:t> </a:t>
            </a:r>
            <a:r>
              <a:rPr lang="ru-RU" sz="3600" b="1" dirty="0" smtClean="0">
                <a:solidFill>
                  <a:srgbClr val="00B0F0"/>
                </a:solidFill>
              </a:rPr>
              <a:t>усыновителями </a:t>
            </a:r>
            <a:r>
              <a:rPr lang="ru-RU" sz="3600" b="1" dirty="0">
                <a:solidFill>
                  <a:srgbClr val="00B0F0"/>
                </a:solidFill>
              </a:rPr>
              <a:t>и усыновленными</a:t>
            </a:r>
            <a:r>
              <a:rPr lang="ru-RU" sz="3600" b="1" dirty="0"/>
              <a:t>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600" b="1" dirty="0"/>
              <a:t>лицами, из которых хотя бы </a:t>
            </a:r>
            <a:r>
              <a:rPr lang="ru-RU" sz="3600" b="1" dirty="0">
                <a:solidFill>
                  <a:srgbClr val="00B0F0"/>
                </a:solidFill>
              </a:rPr>
              <a:t>одно лицо признано судом недееспособным </a:t>
            </a:r>
            <a:r>
              <a:rPr lang="ru-RU" sz="3600" b="1" dirty="0"/>
              <a:t>вследствие психического расстройства.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983075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7030A0"/>
                </a:solidFill>
              </a:rPr>
              <a:t>Права и обязанности супругов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Font typeface="+mj-lt"/>
              <a:buAutoNum type="romanUcPeriod"/>
            </a:pPr>
            <a:r>
              <a:rPr lang="ru-RU" sz="4800" u="sng" dirty="0" smtClean="0">
                <a:hlinkClick r:id="rId2" action="ppaction://hlinksldjump"/>
              </a:rPr>
              <a:t>Личные</a:t>
            </a:r>
            <a:endParaRPr lang="ru-RU" sz="4800" u="sng" dirty="0" smtClean="0"/>
          </a:p>
          <a:p>
            <a:pPr marL="571500" indent="-571500">
              <a:buFont typeface="+mj-lt"/>
              <a:buAutoNum type="romanUcPeriod"/>
            </a:pPr>
            <a:r>
              <a:rPr lang="ru-RU" sz="4800" u="sng" dirty="0" smtClean="0">
                <a:hlinkClick r:id="rId3" action="ppaction://hlinksldjump"/>
              </a:rPr>
              <a:t>Неимущественные</a:t>
            </a:r>
            <a:endParaRPr lang="ru-RU" sz="4800" u="sng" dirty="0" smtClean="0"/>
          </a:p>
          <a:p>
            <a:pPr marL="571500" indent="-571500">
              <a:buFont typeface="+mj-lt"/>
              <a:buAutoNum type="romanUcPeriod"/>
            </a:pPr>
            <a:r>
              <a:rPr lang="ru-RU" sz="4800" u="sng" dirty="0" smtClean="0">
                <a:hlinkClick r:id="rId4" action="ppaction://hlinksldjump"/>
              </a:rPr>
              <a:t>Имущественные</a:t>
            </a:r>
            <a:endParaRPr lang="ru-RU" sz="4800" u="sng" dirty="0"/>
          </a:p>
        </p:txBody>
      </p:sp>
    </p:spTree>
    <p:extLst>
      <p:ext uri="{BB962C8B-B14F-4D97-AF65-F5344CB8AC3E}">
        <p14:creationId xmlns:p14="http://schemas.microsoft.com/office/powerpoint/2010/main" val="1452132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7030A0"/>
                </a:solidFill>
              </a:rPr>
              <a:t>Личные права и обязанности супругов</a:t>
            </a:r>
            <a:r>
              <a:rPr lang="ru-RU" sz="3200" b="1" dirty="0"/>
              <a:t/>
            </a:r>
            <a:br>
              <a:rPr lang="ru-RU" sz="3200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Супруги 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также имеют право на: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выбор рода занятий, профессии, места жительства;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на гражданство;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на воспитание и образование детей;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на отцовство и материнство.</a:t>
            </a:r>
          </a:p>
          <a:p>
            <a:endParaRPr lang="ru-RU" dirty="0"/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7596336" y="6114229"/>
            <a:ext cx="936104" cy="54319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3999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Неимущественные права и обязанности супругов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solidFill>
                  <a:schemeClr val="tx2">
                    <a:lumMod val="75000"/>
                  </a:schemeClr>
                </a:solidFill>
              </a:rPr>
              <a:t>В реализации своих личных неимущественных прав и обязанностей муж и жена </a:t>
            </a:r>
            <a:r>
              <a:rPr lang="ru-RU" sz="3600" dirty="0">
                <a:solidFill>
                  <a:srgbClr val="FFC000"/>
                </a:solidFill>
              </a:rPr>
              <a:t>равноправны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</a:rPr>
              <a:t>. </a:t>
            </a:r>
            <a:endParaRPr lang="en-US" sz="360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7524328" y="6126163"/>
            <a:ext cx="1008112" cy="54319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01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355412"/>
            <a:ext cx="8229600" cy="453759"/>
          </a:xfrm>
        </p:spPr>
        <p:txBody>
          <a:bodyPr>
            <a:noAutofit/>
          </a:bodyPr>
          <a:lstStyle/>
          <a:p>
            <a:r>
              <a:rPr lang="ru-RU" sz="3200" b="1" cap="small" dirty="0" smtClean="0">
                <a:solidFill>
                  <a:srgbClr val="DE1086"/>
                </a:solidFill>
                <a:latin typeface="Times New Roman" pitchFamily="18" charset="0"/>
                <a:cs typeface="Times New Roman" pitchFamily="18" charset="0"/>
              </a:rPr>
              <a:t>Имущественные права и обязанности супругов</a:t>
            </a:r>
            <a:endParaRPr lang="ru-RU" sz="3200" dirty="0">
              <a:solidFill>
                <a:srgbClr val="DE108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71472" y="1052736"/>
            <a:ext cx="3429024" cy="168467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800" b="1" dirty="0" smtClean="0"/>
              <a:t>- </a:t>
            </a:r>
            <a:r>
              <a:rPr lang="ru-RU" sz="2800" b="1" dirty="0"/>
              <a:t>о "законном режиме имущества супругов"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118654" y="1052736"/>
            <a:ext cx="3571900" cy="168467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800" b="1" dirty="0" smtClean="0"/>
              <a:t>- </a:t>
            </a:r>
            <a:r>
              <a:rPr lang="ru-RU" sz="2800" b="1" dirty="0"/>
              <a:t>о "договорном режиме имущества супругов"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55976" y="3819299"/>
            <a:ext cx="4430296" cy="269355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/>
              <a:t>При законном режиме имущества супругов все имущество, которое было у мужа или жены, остается их личным имуществом.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886955" y="3284985"/>
            <a:ext cx="4035298" cy="323737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/>
              <a:t>Брачный договор - </a:t>
            </a:r>
            <a:r>
              <a:rPr lang="ru-RU" sz="2400" i="1" dirty="0"/>
              <a:t>это соглашение мужчины и женщины (собирающихся вступить в брак или уже состоящих в браке) о том, какие имущественные права будет иметь каждый из них в браке или в случае его расторжения</a:t>
            </a:r>
            <a:r>
              <a:rPr lang="ru-RU" sz="2400" dirty="0" smtClean="0"/>
              <a:t>.</a:t>
            </a:r>
            <a:r>
              <a:rPr lang="ru-RU" sz="2400" dirty="0"/>
              <a:t> 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2031608" y="2737414"/>
            <a:ext cx="428628" cy="1062878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6475976" y="2737414"/>
            <a:ext cx="428628" cy="547571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8259772" y="6425952"/>
            <a:ext cx="675687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6436cdbb607631c9bb53ed9baa56454816ff26a4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511</TotalTime>
  <Words>392</Words>
  <Application>Microsoft Office PowerPoint</Application>
  <PresentationFormat>Экран (4:3)</PresentationFormat>
  <Paragraphs>42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Брак, условия его заключения. Права и обязанности супругов </vt:lpstr>
      <vt:lpstr>Что такое брак?</vt:lpstr>
      <vt:lpstr>УСЛОВИЯ И ПОРЯДОК ЗАКЛЮЧЕНИЯ БРАКА</vt:lpstr>
      <vt:lpstr>Порядок заключения брака</vt:lpstr>
      <vt:lpstr>Условия заключения брака</vt:lpstr>
      <vt:lpstr>Презентация PowerPoint</vt:lpstr>
      <vt:lpstr>Обстоятельства, препятствующие заключению брака </vt:lpstr>
      <vt:lpstr>Права и обязанности супругов</vt:lpstr>
      <vt:lpstr>Личные права и обязанности супругов </vt:lpstr>
      <vt:lpstr>Неимущественные права и обязанности супругов</vt:lpstr>
      <vt:lpstr>Имущественные права и обязанности супругов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Сергей Сидоров</dc:creator>
  <cp:lastModifiedBy>Сергей</cp:lastModifiedBy>
  <cp:revision>117</cp:revision>
  <dcterms:modified xsi:type="dcterms:W3CDTF">2014-12-24T19:23:21Z</dcterms:modified>
</cp:coreProperties>
</file>