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custDataLst>
    <p:tags r:id="rId10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5" autoAdjust="0"/>
    <p:restoredTop sz="94660"/>
  </p:normalViewPr>
  <p:slideViewPr>
    <p:cSldViewPr>
      <p:cViewPr>
        <p:scale>
          <a:sx n="91" d="100"/>
          <a:sy n="91" d="100"/>
        </p:scale>
        <p:origin x="-1205" y="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B3EC0-64CD-4174-AA6D-F45AE31981A4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4FE2A7D-8C8D-4BD3-8557-08BD1EA7594A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ED3B3EC0-64CD-4174-AA6D-F45AE31981A4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C4FE2A7D-8C8D-4BD3-8557-08BD1EA7594A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B3EC0-64CD-4174-AA6D-F45AE31981A4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E2A7D-8C8D-4BD3-8557-08BD1EA7594A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B3EC0-64CD-4174-AA6D-F45AE31981A4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E2A7D-8C8D-4BD3-8557-08BD1EA7594A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E2A7D-8C8D-4BD3-8557-08BD1EA7594A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B3EC0-64CD-4174-AA6D-F45AE31981A4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B3EC0-64CD-4174-AA6D-F45AE31981A4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E2A7D-8C8D-4BD3-8557-08BD1EA7594A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B3EC0-64CD-4174-AA6D-F45AE31981A4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E2A7D-8C8D-4BD3-8557-08BD1EA7594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ED3B3EC0-64CD-4174-AA6D-F45AE31981A4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4FE2A7D-8C8D-4BD3-8557-08BD1EA7594A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B3EC0-64CD-4174-AA6D-F45AE31981A4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4FE2A7D-8C8D-4BD3-8557-08BD1EA7594A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B3EC0-64CD-4174-AA6D-F45AE31981A4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E2A7D-8C8D-4BD3-8557-08BD1EA7594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B3EC0-64CD-4174-AA6D-F45AE31981A4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E2A7D-8C8D-4BD3-8557-08BD1EA7594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D3B3EC0-64CD-4174-AA6D-F45AE31981A4}" type="datetimeFigureOut">
              <a:rPr lang="ru-RU" smtClean="0"/>
              <a:t>25.12.2014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C4FE2A7D-8C8D-4BD3-8557-08BD1EA7594A}" type="slidenum">
              <a:rPr lang="ru-RU" smtClean="0"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si-sv.com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4" Type="http://schemas.openxmlformats.org/officeDocument/2006/relationships/slide" Target="slide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slide" Target="slide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9958" y="476672"/>
            <a:ext cx="8964488" cy="2160240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Знакомство с </a:t>
            </a:r>
            <a:r>
              <a:rPr lang="ru-RU" dirty="0" smtClean="0">
                <a:solidFill>
                  <a:srgbClr val="FF0000"/>
                </a:solidFill>
              </a:rPr>
              <a:t>основами</a:t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sz="5600" dirty="0" smtClean="0">
                <a:solidFill>
                  <a:srgbClr val="FF0000"/>
                </a:solidFill>
              </a:rPr>
              <a:t>теории </a:t>
            </a:r>
            <a:r>
              <a:rPr lang="ru-RU" sz="5600" dirty="0">
                <a:solidFill>
                  <a:srgbClr val="FF0000"/>
                </a:solidFill>
              </a:rPr>
              <a:t>государства </a:t>
            </a:r>
            <a:r>
              <a:rPr lang="ru-RU" sz="5600" dirty="0" smtClean="0">
                <a:solidFill>
                  <a:srgbClr val="FF0000"/>
                </a:solidFill>
              </a:rPr>
              <a:t>и </a:t>
            </a:r>
            <a:r>
              <a:rPr lang="ru-RU" sz="5600" dirty="0">
                <a:solidFill>
                  <a:srgbClr val="FF0000"/>
                </a:solidFill>
              </a:rPr>
              <a:t>права</a:t>
            </a:r>
            <a:endParaRPr lang="ru-RU" sz="56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Евгений\Desktop\ТГП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3000372"/>
            <a:ext cx="2643206" cy="3643338"/>
          </a:xfrm>
          <a:prstGeom prst="rect">
            <a:avLst/>
          </a:prstGeom>
          <a:noFill/>
        </p:spPr>
      </p:pic>
      <p:sp>
        <p:nvSpPr>
          <p:cNvPr id="5" name="TextBox 3"/>
          <p:cNvSpPr txBox="1"/>
          <p:nvPr/>
        </p:nvSpPr>
        <p:spPr>
          <a:xfrm>
            <a:off x="3995936" y="5661248"/>
            <a:ext cx="4608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400" b="1" dirty="0" smtClean="0"/>
              <a:t>Евгений Суханов</a:t>
            </a:r>
            <a:r>
              <a:rPr lang="ru-RU" sz="1400" dirty="0" smtClean="0"/>
              <a:t>, 3002 гр. ШГПИ</a:t>
            </a:r>
          </a:p>
          <a:p>
            <a:pPr algn="r"/>
            <a:r>
              <a:rPr lang="en-US" sz="1400" i="1" dirty="0" smtClean="0">
                <a:hlinkClick r:id="rId3"/>
              </a:rPr>
              <a:t>si-sv.com</a:t>
            </a:r>
            <a:endParaRPr lang="ru-RU" sz="1400" i="1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hlinkClick r:id="rId2" action="ppaction://hlinksldjump"/>
              </a:rPr>
              <a:t>Предмет Теории государства и права</a:t>
            </a:r>
            <a:r>
              <a:rPr lang="ru-RU" dirty="0" smtClean="0"/>
              <a:t>;</a:t>
            </a:r>
          </a:p>
          <a:p>
            <a:pPr>
              <a:buNone/>
            </a:pPr>
            <a:endParaRPr lang="ru-RU" dirty="0" smtClean="0"/>
          </a:p>
          <a:p>
            <a:r>
              <a:rPr lang="ru-RU" dirty="0" smtClean="0">
                <a:hlinkClick r:id="rId3" action="ppaction://hlinksldjump"/>
              </a:rPr>
              <a:t>Методы Теории государства и права</a:t>
            </a:r>
            <a:r>
              <a:rPr lang="ru-RU" dirty="0" smtClean="0"/>
              <a:t>;</a:t>
            </a:r>
          </a:p>
          <a:p>
            <a:endParaRPr lang="ru-RU" dirty="0" smtClean="0"/>
          </a:p>
          <a:p>
            <a:r>
              <a:rPr lang="ru-RU" dirty="0" smtClean="0">
                <a:hlinkClick r:id="rId4" action="ppaction://hlinksldjump"/>
              </a:rPr>
              <a:t>Функции Теории государства и права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   </a:t>
            </a:r>
            <a:r>
              <a:rPr lang="ru-RU" dirty="0" smtClean="0">
                <a:solidFill>
                  <a:srgbClr val="FF0000"/>
                </a:solidFill>
              </a:rPr>
              <a:t>Содержание: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b="1" i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ru-RU" sz="2800" b="1" i="1" dirty="0" smtClean="0">
                <a:solidFill>
                  <a:srgbClr val="0070C0"/>
                </a:solidFill>
              </a:rPr>
              <a:t>Базовая составляющая теории государства и права </a:t>
            </a:r>
            <a:r>
              <a:rPr lang="ru-RU" dirty="0" smtClean="0"/>
              <a:t>на всём периоде существования данной науки остаётся неизменной: это основные закономерности возникновения, развития и функционирования государства и права.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Предмет Теории государства и права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Стрелка влево 3">
            <a:hlinkClick r:id="rId2" action="ppaction://hlinksldjump"/>
          </p:cNvPr>
          <p:cNvSpPr/>
          <p:nvPr/>
        </p:nvSpPr>
        <p:spPr>
          <a:xfrm>
            <a:off x="6858016" y="5143512"/>
            <a:ext cx="1714512" cy="785818"/>
          </a:xfrm>
          <a:prstGeom prst="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2800" b="1" i="1" dirty="0" smtClean="0">
                <a:solidFill>
                  <a:srgbClr val="0070C0"/>
                </a:solidFill>
              </a:rPr>
              <a:t>Метод науки</a:t>
            </a:r>
            <a:r>
              <a:rPr lang="ru-RU" dirty="0" smtClean="0"/>
              <a:t> — это способ изучения, на котором базируется данная наука. В теории государства и права применяются: </a:t>
            </a:r>
          </a:p>
          <a:p>
            <a:pPr>
              <a:buNone/>
            </a:pPr>
            <a:endParaRPr lang="ru-RU" dirty="0" smtClean="0"/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hlinkClick r:id="rId2" action="ppaction://hlinksldjump"/>
              </a:rPr>
              <a:t>Общенаучные методы</a:t>
            </a:r>
            <a:r>
              <a:rPr lang="ru-RU" dirty="0" smtClean="0"/>
              <a:t>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 </a:t>
            </a:r>
            <a:r>
              <a:rPr lang="ru-RU" dirty="0" smtClean="0">
                <a:hlinkClick r:id="rId3" action="ppaction://hlinksldjump"/>
              </a:rPr>
              <a:t>Специальные методы</a:t>
            </a:r>
            <a:r>
              <a:rPr lang="ru-RU" dirty="0" smtClean="0"/>
              <a:t>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 </a:t>
            </a:r>
            <a:r>
              <a:rPr lang="ru-RU" dirty="0" smtClean="0">
                <a:hlinkClick r:id="rId4" action="ppaction://hlinksldjump"/>
              </a:rPr>
              <a:t>Частнонаучные методы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Методы Теории государства и права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Стрелка влево 3">
            <a:hlinkClick r:id="rId5" action="ppaction://hlinksldjump"/>
          </p:cNvPr>
          <p:cNvSpPr/>
          <p:nvPr/>
        </p:nvSpPr>
        <p:spPr>
          <a:xfrm>
            <a:off x="6643702" y="5214950"/>
            <a:ext cx="1571636" cy="857256"/>
          </a:xfrm>
          <a:prstGeom prst="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/>
            <a:r>
              <a:rPr lang="ru-RU" i="1" dirty="0" smtClean="0">
                <a:solidFill>
                  <a:srgbClr val="FFC000"/>
                </a:solidFill>
              </a:rPr>
              <a:t>Анализ</a:t>
            </a:r>
            <a:endParaRPr lang="ru-RU" dirty="0" smtClean="0">
              <a:solidFill>
                <a:srgbClr val="FFC000"/>
              </a:solidFill>
            </a:endParaRPr>
          </a:p>
          <a:p>
            <a:pPr marL="514350" indent="-514350"/>
            <a:r>
              <a:rPr lang="ru-RU" i="1" dirty="0" smtClean="0">
                <a:solidFill>
                  <a:srgbClr val="FFC000"/>
                </a:solidFill>
              </a:rPr>
              <a:t>Индукция</a:t>
            </a:r>
            <a:endParaRPr lang="ru-RU" dirty="0" smtClean="0">
              <a:solidFill>
                <a:srgbClr val="FFC000"/>
              </a:solidFill>
            </a:endParaRPr>
          </a:p>
          <a:p>
            <a:pPr marL="514350" indent="-514350"/>
            <a:r>
              <a:rPr lang="ru-RU" i="1" dirty="0" smtClean="0">
                <a:solidFill>
                  <a:srgbClr val="FFC000"/>
                </a:solidFill>
              </a:rPr>
              <a:t>Аналогия</a:t>
            </a:r>
            <a:endParaRPr lang="ru-RU" dirty="0" smtClean="0">
              <a:solidFill>
                <a:srgbClr val="FFC000"/>
              </a:solidFill>
            </a:endParaRPr>
          </a:p>
          <a:p>
            <a:pPr marL="514350" indent="-514350"/>
            <a:r>
              <a:rPr lang="ru-RU" i="1" dirty="0" smtClean="0">
                <a:solidFill>
                  <a:srgbClr val="FFC000"/>
                </a:solidFill>
              </a:rPr>
              <a:t>Абстрагирование</a:t>
            </a:r>
            <a:endParaRPr lang="ru-RU" dirty="0" smtClean="0">
              <a:solidFill>
                <a:srgbClr val="FFC000"/>
              </a:solidFill>
            </a:endParaRPr>
          </a:p>
          <a:p>
            <a:pPr marL="514350" indent="-514350"/>
            <a:r>
              <a:rPr lang="ru-RU" i="1" dirty="0" smtClean="0">
                <a:solidFill>
                  <a:srgbClr val="FFC000"/>
                </a:solidFill>
              </a:rPr>
              <a:t>Моделирование</a:t>
            </a:r>
            <a:endParaRPr lang="ru-RU" dirty="0" smtClean="0">
              <a:solidFill>
                <a:srgbClr val="FFC000"/>
              </a:solidFill>
            </a:endParaRPr>
          </a:p>
          <a:p>
            <a:pPr marL="514350" indent="-514350"/>
            <a:r>
              <a:rPr lang="ru-RU" i="1" dirty="0" smtClean="0">
                <a:solidFill>
                  <a:srgbClr val="FFC000"/>
                </a:solidFill>
              </a:rPr>
              <a:t>Сравнение</a:t>
            </a:r>
            <a:endParaRPr lang="ru-RU" dirty="0" smtClean="0">
              <a:solidFill>
                <a:srgbClr val="FFC000"/>
              </a:solidFill>
            </a:endParaRPr>
          </a:p>
          <a:p>
            <a:pPr marL="514350" indent="-514350"/>
            <a:r>
              <a:rPr lang="ru-RU" i="1" dirty="0" smtClean="0">
                <a:solidFill>
                  <a:srgbClr val="FFC000"/>
                </a:solidFill>
              </a:rPr>
              <a:t>Конкретизация</a:t>
            </a:r>
            <a:endParaRPr lang="ru-RU" dirty="0" smtClean="0">
              <a:solidFill>
                <a:srgbClr val="FFC000"/>
              </a:solidFill>
            </a:endParaRPr>
          </a:p>
          <a:p>
            <a:pPr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</a:t>
            </a:r>
            <a:r>
              <a:rPr lang="ru-RU" dirty="0" smtClean="0">
                <a:solidFill>
                  <a:srgbClr val="FF0000"/>
                </a:solidFill>
              </a:rPr>
              <a:t>Общенаучные методы: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Двойная стрелка влево/вправо 3">
            <a:hlinkClick r:id="rId2" action="ppaction://hlinksldjump"/>
          </p:cNvPr>
          <p:cNvSpPr/>
          <p:nvPr/>
        </p:nvSpPr>
        <p:spPr>
          <a:xfrm>
            <a:off x="6429388" y="5143512"/>
            <a:ext cx="1428760" cy="785818"/>
          </a:xfrm>
          <a:prstGeom prst="left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ru-RU" b="1" i="1" u="sng" dirty="0" smtClean="0">
                <a:solidFill>
                  <a:srgbClr val="0070C0"/>
                </a:solidFill>
              </a:rPr>
              <a:t>формально-юридический;</a:t>
            </a:r>
            <a:endParaRPr lang="ru-RU" dirty="0" smtClean="0"/>
          </a:p>
          <a:p>
            <a:pPr marL="514350" indent="-514350">
              <a:buFont typeface="Wingdings" pitchFamily="2" charset="2"/>
              <a:buChar char="§"/>
            </a:pPr>
            <a:r>
              <a:rPr lang="ru-RU" b="1" i="1" u="sng" dirty="0" smtClean="0">
                <a:solidFill>
                  <a:srgbClr val="0070C0"/>
                </a:solidFill>
              </a:rPr>
              <a:t>сравнительно-правовой;</a:t>
            </a:r>
          </a:p>
          <a:p>
            <a:pPr marL="514350" indent="-514350">
              <a:buFont typeface="Wingdings" pitchFamily="2" charset="2"/>
              <a:buChar char="§"/>
            </a:pPr>
            <a:r>
              <a:rPr lang="ru-RU" b="1" i="1" u="sng" dirty="0" smtClean="0">
                <a:solidFill>
                  <a:srgbClr val="0070C0"/>
                </a:solidFill>
              </a:rPr>
              <a:t>толкование; </a:t>
            </a:r>
          </a:p>
          <a:p>
            <a:pPr marL="514350" indent="-514350">
              <a:buFont typeface="Wingdings" pitchFamily="2" charset="2"/>
              <a:buChar char="§"/>
            </a:pPr>
            <a:r>
              <a:rPr lang="ru-RU" b="1" i="1" u="sng" dirty="0" smtClean="0">
                <a:solidFill>
                  <a:srgbClr val="0070C0"/>
                </a:solidFill>
              </a:rPr>
              <a:t> конкретизация;</a:t>
            </a:r>
          </a:p>
          <a:p>
            <a:pPr marL="514350" indent="-514350">
              <a:buFont typeface="Wingdings" pitchFamily="2" charset="2"/>
              <a:buChar char="§"/>
            </a:pPr>
            <a:r>
              <a:rPr lang="ru-RU" b="1" i="1" u="sng" dirty="0" smtClean="0">
                <a:solidFill>
                  <a:srgbClr val="0070C0"/>
                </a:solidFill>
              </a:rPr>
              <a:t>техника единой классификации нормативных актов.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</a:t>
            </a:r>
            <a:r>
              <a:rPr lang="ru-RU" dirty="0" smtClean="0">
                <a:solidFill>
                  <a:srgbClr val="FF0000"/>
                </a:solidFill>
              </a:rPr>
              <a:t>Специальные методы: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Двойная стрелка влево/вправо 3">
            <a:hlinkClick r:id="rId2" action="ppaction://hlinksldjump"/>
          </p:cNvPr>
          <p:cNvSpPr/>
          <p:nvPr/>
        </p:nvSpPr>
        <p:spPr>
          <a:xfrm>
            <a:off x="6357950" y="5143512"/>
            <a:ext cx="1643074" cy="785818"/>
          </a:xfrm>
          <a:prstGeom prst="left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i="1" dirty="0" smtClean="0">
                <a:solidFill>
                  <a:schemeClr val="accent4">
                    <a:lumMod val="75000"/>
                  </a:schemeClr>
                </a:solidFill>
              </a:rPr>
              <a:t>Системный</a:t>
            </a:r>
            <a:endParaRPr lang="ru-RU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i="1" dirty="0" smtClean="0">
                <a:solidFill>
                  <a:schemeClr val="accent4">
                    <a:lumMod val="75000"/>
                  </a:schemeClr>
                </a:solidFill>
              </a:rPr>
              <a:t>Структурно-функциональный</a:t>
            </a:r>
            <a:endParaRPr lang="ru-RU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i="1" dirty="0" smtClean="0">
                <a:solidFill>
                  <a:schemeClr val="accent4">
                    <a:lumMod val="75000"/>
                  </a:schemeClr>
                </a:solidFill>
              </a:rPr>
              <a:t>Сравнительный</a:t>
            </a:r>
            <a:endParaRPr lang="ru-RU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i="1" dirty="0" smtClean="0">
                <a:solidFill>
                  <a:schemeClr val="accent4">
                    <a:lumMod val="75000"/>
                  </a:schemeClr>
                </a:solidFill>
              </a:rPr>
              <a:t>Социологический</a:t>
            </a:r>
            <a:endParaRPr lang="ru-RU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i="1" dirty="0" smtClean="0">
                <a:solidFill>
                  <a:schemeClr val="accent4">
                    <a:lumMod val="75000"/>
                  </a:schemeClr>
                </a:solidFill>
              </a:rPr>
              <a:t>Психологический</a:t>
            </a:r>
            <a:endParaRPr lang="ru-RU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i="1" dirty="0" smtClean="0">
                <a:solidFill>
                  <a:schemeClr val="accent4">
                    <a:lumMod val="75000"/>
                  </a:schemeClr>
                </a:solidFill>
              </a:rPr>
              <a:t>Статистический</a:t>
            </a:r>
            <a:endParaRPr lang="ru-RU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i="1" dirty="0" smtClean="0">
                <a:solidFill>
                  <a:schemeClr val="accent4">
                    <a:lumMod val="75000"/>
                  </a:schemeClr>
                </a:solidFill>
              </a:rPr>
              <a:t>Исторический</a:t>
            </a:r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: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</a:t>
            </a:r>
            <a:r>
              <a:rPr lang="ru-RU" dirty="0" smtClean="0">
                <a:solidFill>
                  <a:srgbClr val="FF0000"/>
                </a:solidFill>
              </a:rPr>
              <a:t>Частнонаучные методы: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Двойная стрелка влево/вправо 3">
            <a:hlinkClick r:id="rId2" action="ppaction://hlinksldjump"/>
          </p:cNvPr>
          <p:cNvSpPr/>
          <p:nvPr/>
        </p:nvSpPr>
        <p:spPr>
          <a:xfrm>
            <a:off x="6500826" y="5286388"/>
            <a:ext cx="1571636" cy="714380"/>
          </a:xfrm>
          <a:prstGeom prst="left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lphaUcPeriod"/>
            </a:pPr>
            <a:r>
              <a:rPr lang="ru-RU" dirty="0" smtClean="0">
                <a:solidFill>
                  <a:srgbClr val="0070C0"/>
                </a:solidFill>
              </a:rPr>
              <a:t>Онтологическая</a:t>
            </a:r>
          </a:p>
          <a:p>
            <a:pPr marL="514350" indent="-514350">
              <a:buFont typeface="+mj-lt"/>
              <a:buAutoNum type="alphaUcPeriod"/>
            </a:pPr>
            <a:r>
              <a:rPr lang="ru-RU" dirty="0" smtClean="0">
                <a:solidFill>
                  <a:srgbClr val="0070C0"/>
                </a:solidFill>
              </a:rPr>
              <a:t>Гносеологическая</a:t>
            </a:r>
          </a:p>
          <a:p>
            <a:pPr marL="514350" indent="-514350">
              <a:buFont typeface="+mj-lt"/>
              <a:buAutoNum type="alphaUcPeriod"/>
            </a:pPr>
            <a:r>
              <a:rPr lang="ru-RU" dirty="0" smtClean="0">
                <a:solidFill>
                  <a:srgbClr val="0070C0"/>
                </a:solidFill>
              </a:rPr>
              <a:t>Эвристическая</a:t>
            </a:r>
          </a:p>
          <a:p>
            <a:pPr marL="514350" indent="-514350">
              <a:buFont typeface="+mj-lt"/>
              <a:buAutoNum type="alphaUcPeriod"/>
            </a:pPr>
            <a:r>
              <a:rPr lang="ru-RU" dirty="0" smtClean="0">
                <a:solidFill>
                  <a:srgbClr val="0070C0"/>
                </a:solidFill>
              </a:rPr>
              <a:t>Прогностическая</a:t>
            </a:r>
          </a:p>
          <a:p>
            <a:pPr marL="514350" indent="-514350">
              <a:buFont typeface="+mj-lt"/>
              <a:buAutoNum type="alphaUcPeriod"/>
            </a:pPr>
            <a:r>
              <a:rPr lang="ru-RU" dirty="0" smtClean="0">
                <a:solidFill>
                  <a:srgbClr val="0070C0"/>
                </a:solidFill>
              </a:rPr>
              <a:t>Методологическая</a:t>
            </a:r>
          </a:p>
          <a:p>
            <a:pPr marL="514350" indent="-514350">
              <a:buFont typeface="+mj-lt"/>
              <a:buAutoNum type="alphaUcPeriod"/>
            </a:pPr>
            <a:r>
              <a:rPr lang="ru-RU" dirty="0" smtClean="0">
                <a:solidFill>
                  <a:srgbClr val="0070C0"/>
                </a:solidFill>
              </a:rPr>
              <a:t>Идеологическая</a:t>
            </a:r>
          </a:p>
          <a:p>
            <a:pPr marL="514350" indent="-514350">
              <a:buFont typeface="+mj-lt"/>
              <a:buAutoNum type="alphaUcPeriod"/>
            </a:pPr>
            <a:r>
              <a:rPr lang="ru-RU" dirty="0" smtClean="0">
                <a:solidFill>
                  <a:srgbClr val="0070C0"/>
                </a:solidFill>
              </a:rPr>
              <a:t>Организационно-прикладная</a:t>
            </a:r>
          </a:p>
          <a:p>
            <a:pPr marL="514350" indent="-514350">
              <a:buFont typeface="+mj-lt"/>
              <a:buAutoNum type="alphaUcPeriod"/>
            </a:pPr>
            <a:r>
              <a:rPr lang="ru-RU" dirty="0" smtClean="0">
                <a:solidFill>
                  <a:srgbClr val="0070C0"/>
                </a:solidFill>
              </a:rPr>
              <a:t>Вводная</a:t>
            </a:r>
          </a:p>
          <a:p>
            <a:pPr marL="514350" indent="-514350">
              <a:buFont typeface="+mj-lt"/>
              <a:buAutoNum type="alphaUcPeriod"/>
            </a:pPr>
            <a:r>
              <a:rPr lang="ru-RU" dirty="0" smtClean="0">
                <a:solidFill>
                  <a:srgbClr val="0070C0"/>
                </a:solidFill>
              </a:rPr>
              <a:t>Обобщающая</a:t>
            </a:r>
          </a:p>
          <a:p>
            <a:pPr marL="514350" indent="-514350">
              <a:buFont typeface="+mj-lt"/>
              <a:buAutoNum type="alphaUcPeriod"/>
            </a:pPr>
            <a:r>
              <a:rPr lang="ru-RU" dirty="0" smtClean="0">
                <a:solidFill>
                  <a:srgbClr val="0070C0"/>
                </a:solidFill>
              </a:rPr>
              <a:t>Прикладная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        </a:t>
            </a:r>
            <a:r>
              <a:rPr lang="ru-RU" sz="2900" dirty="0" smtClean="0">
                <a:solidFill>
                  <a:srgbClr val="FF0000"/>
                </a:solidFill>
              </a:rPr>
              <a:t>Функции Теории государства и права:</a:t>
            </a:r>
            <a:endParaRPr lang="ru-RU" sz="2900" dirty="0">
              <a:solidFill>
                <a:srgbClr val="FF0000"/>
              </a:solidFill>
            </a:endParaRPr>
          </a:p>
        </p:txBody>
      </p:sp>
      <p:sp>
        <p:nvSpPr>
          <p:cNvPr id="5" name="Стрелка влево 4">
            <a:hlinkClick r:id="rId2" action="ppaction://hlinksldjump"/>
          </p:cNvPr>
          <p:cNvSpPr/>
          <p:nvPr/>
        </p:nvSpPr>
        <p:spPr>
          <a:xfrm>
            <a:off x="6572264" y="5500702"/>
            <a:ext cx="1643074" cy="785818"/>
          </a:xfrm>
          <a:prstGeom prst="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 descr="C:\Users\Евгений\Desktop\ТГП 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1643050"/>
            <a:ext cx="3419480" cy="2286016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c67b1369adae28b17440dd5a4d17d3547cb88d29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57</TotalTime>
  <Words>130</Words>
  <Application>Microsoft Office PowerPoint</Application>
  <PresentationFormat>Экран (4:3)</PresentationFormat>
  <Paragraphs>51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Бумажная</vt:lpstr>
      <vt:lpstr>Знакомство с основами теории государства и права</vt:lpstr>
      <vt:lpstr>                   Содержание:</vt:lpstr>
      <vt:lpstr>Предмет Теории государства и права</vt:lpstr>
      <vt:lpstr>Методы Теории государства и права</vt:lpstr>
      <vt:lpstr>           Общенаучные методы:</vt:lpstr>
      <vt:lpstr>           Специальные методы:</vt:lpstr>
      <vt:lpstr>        Частнонаучные методы:</vt:lpstr>
      <vt:lpstr>        Функции Теории государства и права: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Знакомство с основами ТГП</dc:title>
  <dc:creator>Евгений</dc:creator>
  <cp:lastModifiedBy>Сергей</cp:lastModifiedBy>
  <cp:revision>11</cp:revision>
  <dcterms:created xsi:type="dcterms:W3CDTF">2014-12-01T13:32:39Z</dcterms:created>
  <dcterms:modified xsi:type="dcterms:W3CDTF">2014-12-24T19:22:46Z</dcterms:modified>
</cp:coreProperties>
</file>