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5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</p:sldIdLst>
  <p:sldSz cx="9144000" cy="6858000" type="screen4x3"/>
  <p:notesSz cx="6858000" cy="9144000"/>
  <p:custDataLst>
    <p:tags r:id="rId26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FFFF99"/>
    <a:srgbClr val="FF6600"/>
    <a:srgbClr val="CC99FF"/>
    <a:srgbClr val="8080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63199DC-0EDC-4646-9C20-8352BCAB5332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0A47DAC-519E-4EB3-96C7-419C39626D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7849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5909ADA-500C-4EE1-BEE7-46D25F2BC4DB}" type="slidenum">
              <a:rPr lang="ru-RU" altLang="ru-RU" smtClean="0">
                <a:latin typeface="Tahoma" pitchFamily="34" charset="0"/>
              </a:rPr>
              <a:pPr eaLnBrk="1" hangingPunct="1">
                <a:spcBef>
                  <a:spcPct val="0"/>
                </a:spcBef>
              </a:pPr>
              <a:t>15</a:t>
            </a:fld>
            <a:endParaRPr lang="ru-RU" altLang="ru-RU" smtClean="0">
              <a:latin typeface="Tahoma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F7394-BF77-4FD0-B645-2DF985653A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155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AA68D-6C96-4129-8B20-AAD93631EB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4921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B0A65-5C26-489A-884F-BFDBD0D6FC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25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FD0B5-A431-4B96-8A24-35A2837D6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46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6452F-98F2-4836-B3C3-1E3ED79BCB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486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C6F24-A69E-45A2-9DE8-782A0C4A57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18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EADD1-63FA-4656-AB31-420C064AC3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2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DC076-9201-4D1E-B8EB-0922EF26DC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354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810E9D-05DF-4335-9058-B75DFBEEDC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012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3EB70-F54E-4B33-9D0F-ACF3052BF4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166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B520A-B1F1-44AA-88EF-BC0F7246E9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655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5D1485B4-ACEA-467E-B6AB-04386E64A4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si-sv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28813"/>
            <a:ext cx="7772400" cy="1576387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dirty="0" smtClean="0"/>
              <a:t>ДЕЛОВАЯ ИГРА </a:t>
            </a:r>
            <a:br>
              <a:rPr lang="ru-RU" sz="4000" b="1" dirty="0" smtClean="0"/>
            </a:b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i="1" dirty="0" smtClean="0">
                <a:solidFill>
                  <a:srgbClr val="660033"/>
                </a:solidFill>
                <a:effectLst/>
              </a:rPr>
              <a:t>"ЗНАЕМ ЛИ МЫ </a:t>
            </a:r>
            <a:br>
              <a:rPr lang="ru-RU" sz="4000" b="1" i="1" dirty="0" smtClean="0">
                <a:solidFill>
                  <a:srgbClr val="660033"/>
                </a:solidFill>
                <a:effectLst/>
              </a:rPr>
            </a:br>
            <a:r>
              <a:rPr lang="ru-RU" sz="4000" b="1" i="1" dirty="0" smtClean="0">
                <a:solidFill>
                  <a:srgbClr val="660033"/>
                </a:solidFill>
                <a:effectLst/>
              </a:rPr>
              <a:t>ПРАВА РЕБЕНКА" </a:t>
            </a:r>
            <a:br>
              <a:rPr lang="ru-RU" sz="4000" b="1" i="1" dirty="0" smtClean="0">
                <a:solidFill>
                  <a:srgbClr val="660033"/>
                </a:solidFill>
                <a:effectLst/>
              </a:rPr>
            </a:br>
            <a:endParaRPr lang="ru-RU" sz="4000" b="1" i="1" dirty="0" smtClean="0">
              <a:solidFill>
                <a:srgbClr val="660033"/>
              </a:solidFill>
              <a:effectLst/>
            </a:endParaRPr>
          </a:p>
        </p:txBody>
      </p:sp>
      <p:sp>
        <p:nvSpPr>
          <p:cNvPr id="2051" name="AutoShape 3"/>
          <p:cNvSpPr>
            <a:spLocks noGrp="1" noChangeAspect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1400" dirty="0" smtClean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63" y="285750"/>
            <a:ext cx="9239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106680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3486C3-7C11-45E6-B9E1-B8BF5D6CF421}" type="slidenum">
              <a:rPr lang="ru-RU"/>
              <a:pPr>
                <a:defRPr/>
              </a:pPr>
              <a:t>1</a:t>
            </a:fld>
            <a:endParaRPr lang="ru-RU"/>
          </a:p>
        </p:txBody>
      </p:sp>
      <p:sp>
        <p:nvSpPr>
          <p:cNvPr id="2055" name="TextBox 3"/>
          <p:cNvSpPr txBox="1">
            <a:spLocks noChangeArrowheads="1"/>
          </p:cNvSpPr>
          <p:nvPr/>
        </p:nvSpPr>
        <p:spPr bwMode="auto">
          <a:xfrm>
            <a:off x="4252913" y="5732463"/>
            <a:ext cx="46085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indent="-28575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indent="-228600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/>
              <a:t>Мария Садулова, Эмма Кетова</a:t>
            </a:r>
            <a:r>
              <a:rPr lang="ru-RU" altLang="ru-RU" sz="1400"/>
              <a:t>, 3004 гр. ШГПИ</a:t>
            </a: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400" i="1">
                <a:hlinkClick r:id="rId4"/>
              </a:rPr>
              <a:t>si-sv.com</a:t>
            </a:r>
            <a:endParaRPr lang="ru-RU" altLang="ru-RU" sz="1400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Задания и вопросы викторины</a:t>
            </a:r>
            <a:br>
              <a:rPr lang="ru-RU" sz="4000" b="1" smtClean="0"/>
            </a:br>
            <a:endParaRPr lang="ru-RU" sz="4000" b="1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1.  Попытайтесь опровергнуть следующие высказывания, используя статьи Конвенции о правах ребенка: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660033"/>
                </a:solidFill>
              </a:rPr>
              <a:t>а)</a:t>
            </a:r>
            <a:r>
              <a:rPr lang="ru-RU" sz="2800" dirty="0" smtClean="0"/>
              <a:t>   </a:t>
            </a:r>
            <a:r>
              <a:rPr lang="ru-RU" sz="2800" dirty="0" smtClean="0">
                <a:solidFill>
                  <a:srgbClr val="660033"/>
                </a:solidFill>
              </a:rPr>
              <a:t>«</a:t>
            </a:r>
            <a:r>
              <a:rPr lang="ru-RU" sz="2800" i="1" dirty="0" smtClean="0">
                <a:solidFill>
                  <a:srgbClr val="660033"/>
                </a:solidFill>
              </a:rPr>
              <a:t>У детей есть только одно право: делать то, что им велят родители и воспитатели. Все остальные права приходят в свое время, когда закон наделяет человека полной правовой ответственностью». 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B770F8-A928-445D-AEDE-A34E37FC887D}" type="slidenum">
              <a:rPr lang="ru-RU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Ответ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i="1" smtClean="0">
                <a:solidFill>
                  <a:srgbClr val="FFFF99"/>
                </a:solidFill>
              </a:rPr>
              <a:t>В статье 2 говорится о том, что все права распространяются на всех детей без исключения. Государство обязано защищать ребенка от любых форм дискриминации, и принимает необходимые меры по защите его прав.</a:t>
            </a:r>
            <a:r>
              <a:rPr lang="ru-RU" smtClean="0">
                <a:solidFill>
                  <a:srgbClr val="FFFF99"/>
                </a:solidFill>
              </a:rPr>
              <a:t> 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B316AF-1460-4FD3-A9A0-145B30039A8A}" type="slidenum">
              <a:rPr lang="ru-RU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smtClean="0"/>
              <a:t>Попытайтесь опровергнуть высказывание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i="1" dirty="0" smtClean="0">
              <a:solidFill>
                <a:srgbClr val="660033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i="1" dirty="0" smtClean="0">
                <a:solidFill>
                  <a:srgbClr val="660033"/>
                </a:solidFill>
              </a:rPr>
              <a:t>б) Ребенок должен жить в своей семье, несмотря на то, что это противоречит его наилучшим интересам. 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CC911C-8690-473B-B5A3-06BAFCD35C01}" type="slidenum">
              <a:rPr lang="ru-RU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Ответ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mtClean="0"/>
              <a:t> </a:t>
            </a:r>
            <a:r>
              <a:rPr lang="ru-RU" i="1" smtClean="0">
                <a:solidFill>
                  <a:srgbClr val="FFFF99"/>
                </a:solidFill>
              </a:rPr>
              <a:t>В соответствии со статьей 9 ребенок имеет право жить со своими родителями, за исключением тех случаев, когда это противоречит наилучшим интересам ребенка. Ребенок также имеет право сохранить связь с обоими родителями в случае разлучения с одним из них или с обоими.</a:t>
            </a:r>
            <a:endParaRPr lang="ru-RU" smtClean="0">
              <a:solidFill>
                <a:srgbClr val="FFFF99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EBA84C-5A8C-40D2-8504-A2F2B96F3956}" type="slidenum">
              <a:rPr lang="ru-RU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2. Выберите правильный ответ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Кому принадлежат слова о том, что счастье всего мира не стоит одной слезы невинного ребенка?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mtClean="0">
                <a:solidFill>
                  <a:srgbClr val="660033"/>
                </a:solidFill>
              </a:rPr>
              <a:t>а) Ф.М. Достоевскому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mtClean="0">
                <a:solidFill>
                  <a:srgbClr val="660033"/>
                </a:solidFill>
              </a:rPr>
              <a:t>б) А.П. Чехову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mtClean="0">
                <a:solidFill>
                  <a:srgbClr val="660033"/>
                </a:solidFill>
              </a:rPr>
              <a:t>в) А.М. Горькому 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103209-9192-4234-83CD-B5D50ACEA9D6}" type="slidenum">
              <a:rPr lang="ru-RU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Ответ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FFFF99"/>
                </a:solidFill>
              </a:rPr>
              <a:t>Слова принадлежат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000" smtClean="0">
                <a:solidFill>
                  <a:srgbClr val="FFFF99"/>
                </a:solidFill>
              </a:rPr>
              <a:t>Ф.М. Достоевскому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413898-C15B-4369-B7C2-4D0A72AF388D}" type="slidenum">
              <a:rPr lang="ru-RU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smtClean="0"/>
              <a:t>3. В каком году Генеральная Ассамблея ООН провозгласила Декларацию</a:t>
            </a:r>
            <a:br>
              <a:rPr lang="ru-RU" sz="3200" smtClean="0"/>
            </a:br>
            <a:r>
              <a:rPr lang="ru-RU" sz="3200" smtClean="0"/>
              <a:t> прав ребенка?</a:t>
            </a:r>
            <a:r>
              <a:rPr lang="ru-RU" sz="4000" smtClean="0"/>
              <a:t> 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ru-RU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600" smtClean="0">
                <a:solidFill>
                  <a:srgbClr val="660033"/>
                </a:solidFill>
              </a:rPr>
              <a:t>а) 1948 г .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600" smtClean="0">
                <a:solidFill>
                  <a:srgbClr val="660033"/>
                </a:solidFill>
              </a:rPr>
              <a:t>б) 1959 г . 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600" smtClean="0">
                <a:solidFill>
                  <a:srgbClr val="660033"/>
                </a:solidFill>
              </a:rPr>
              <a:t>в) 1966 г . 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70F71E-7D22-46BD-B44E-E394EFECF272}" type="slidenum">
              <a:rPr lang="ru-RU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Ответ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mtClean="0">
                <a:solidFill>
                  <a:srgbClr val="FFFF99"/>
                </a:solidFill>
              </a:rPr>
              <a:t>Декларация прав ребенка была провозглашена в 1959 году.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4714875"/>
            <a:ext cx="1763712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B6369C-EEDD-4CED-9C47-A1520B40C34F}" type="slidenum">
              <a:rPr lang="ru-RU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dirty="0" smtClean="0"/>
              <a:t>4. В каком году Генеральная Ассамблея ООН приняла Конвенцию</a:t>
            </a:r>
            <a:br>
              <a:rPr lang="ru-RU" sz="3200" dirty="0" smtClean="0"/>
            </a:br>
            <a:r>
              <a:rPr lang="ru-RU" sz="3200" dirty="0" smtClean="0"/>
              <a:t> о правах ребенка?</a:t>
            </a:r>
            <a:r>
              <a:rPr lang="ru-RU" sz="4000" dirty="0" smtClean="0"/>
              <a:t> 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ru-RU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600" smtClean="0">
                <a:solidFill>
                  <a:srgbClr val="660033"/>
                </a:solidFill>
              </a:rPr>
              <a:t>а) 1968 г .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600" smtClean="0">
                <a:solidFill>
                  <a:srgbClr val="660033"/>
                </a:solidFill>
              </a:rPr>
              <a:t>б) 1982 г .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3600" smtClean="0">
                <a:solidFill>
                  <a:srgbClr val="660033"/>
                </a:solidFill>
              </a:rPr>
              <a:t>в) 1989 г .  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01BBB2-DF75-4B59-9D8B-F46215412895}" type="slidenum">
              <a:rPr lang="ru-RU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Ответ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3600" smtClean="0">
                <a:solidFill>
                  <a:srgbClr val="FFFF99"/>
                </a:solidFill>
              </a:rPr>
              <a:t>Конвенция о правах ребенка была принята в 1989 году.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42B554-F222-4380-9F9B-032755166BEE}" type="slidenum">
              <a:rPr lang="ru-RU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5. Какие различия (расовая, национальная принадлежность, пол, состояние здоровья и т.д.) могут влиять на неодинаковое использование детьми своих прав? </a:t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 smtClean="0">
              <a:solidFill>
                <a:srgbClr val="660033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а) таких различий нет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б) национальная принадлежность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в) состояние здоровья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>
              <a:solidFill>
                <a:srgbClr val="660033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C83E3-1ADB-4BAE-BB29-02C8B6405CBD}" type="slidenum">
              <a:rPr lang="ru-RU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Ответ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>
                <a:solidFill>
                  <a:srgbClr val="FFFF99"/>
                </a:solidFill>
              </a:rPr>
              <a:t>таких различий нет.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i="1" dirty="0" smtClean="0">
                <a:solidFill>
                  <a:srgbClr val="FFFF99"/>
                </a:solidFill>
              </a:rPr>
              <a:t>  Согласно статье </a:t>
            </a:r>
            <a:r>
              <a:rPr lang="ru-RU" dirty="0" smtClean="0">
                <a:solidFill>
                  <a:srgbClr val="FFFF99"/>
                </a:solidFill>
              </a:rPr>
              <a:t>2 все </a:t>
            </a:r>
            <a:r>
              <a:rPr lang="ru-RU" i="1" dirty="0" smtClean="0">
                <a:solidFill>
                  <a:srgbClr val="FFFF99"/>
                </a:solidFill>
              </a:rPr>
              <a:t>права распространяются на </a:t>
            </a:r>
            <a:r>
              <a:rPr lang="ru-RU" dirty="0" smtClean="0">
                <a:solidFill>
                  <a:srgbClr val="FFFF99"/>
                </a:solidFill>
              </a:rPr>
              <a:t>всех </a:t>
            </a:r>
            <a:r>
              <a:rPr lang="ru-RU" i="1" dirty="0" smtClean="0">
                <a:solidFill>
                  <a:srgbClr val="FFFF99"/>
                </a:solidFill>
              </a:rPr>
              <a:t>детей независимо от расы, цвета </a:t>
            </a:r>
            <a:r>
              <a:rPr lang="ru-RU" dirty="0" smtClean="0">
                <a:solidFill>
                  <a:srgbClr val="FFFF99"/>
                </a:solidFill>
              </a:rPr>
              <a:t>кожи, </a:t>
            </a:r>
            <a:r>
              <a:rPr lang="ru-RU" i="1" dirty="0" smtClean="0">
                <a:solidFill>
                  <a:srgbClr val="FFFF99"/>
                </a:solidFill>
              </a:rPr>
              <a:t>пола, языка, религии, политических и иных убеждений, национального, этнического или социального происхождения, имущественного положения, состояния здоровья и рождения.</a:t>
            </a:r>
            <a:endParaRPr lang="ru-RU" dirty="0" smtClean="0">
              <a:solidFill>
                <a:srgbClr val="FFFF99"/>
              </a:solidFill>
            </a:endParaRPr>
          </a:p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09CCE7-728E-4632-92A6-E657FF446252}" type="slidenum">
              <a:rPr lang="ru-RU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dirty="0" smtClean="0"/>
              <a:t>6. Кто несет основную ответственность за воспитание ребенка? </a:t>
            </a:r>
            <a:br>
              <a:rPr lang="ru-RU" sz="3200" dirty="0" smtClean="0"/>
            </a:br>
            <a:endParaRPr lang="ru-RU" sz="32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а) педагоги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б) родители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в) члены правительства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>
              <a:solidFill>
                <a:srgbClr val="660033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D1578E-E900-4AAF-8E7C-274E2FFB1990}" type="slidenum">
              <a:rPr lang="ru-RU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Ответ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FFFF99"/>
                </a:solidFill>
              </a:rPr>
              <a:t>б) родители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i="1" dirty="0" smtClean="0">
                <a:solidFill>
                  <a:srgbClr val="FFFF99"/>
                </a:solidFill>
              </a:rPr>
              <a:t>   Согласно статье </a:t>
            </a:r>
            <a:r>
              <a:rPr lang="ru-RU" dirty="0" smtClean="0">
                <a:solidFill>
                  <a:srgbClr val="FFFF99"/>
                </a:solidFill>
              </a:rPr>
              <a:t>18 </a:t>
            </a:r>
            <a:r>
              <a:rPr lang="ru-RU" i="1" dirty="0" smtClean="0">
                <a:solidFill>
                  <a:srgbClr val="FFFF99"/>
                </a:solidFill>
              </a:rPr>
              <a:t>родители совместно несут основную ответственность за воспитание ребенка. Государство должно оказывать им надлежащую помощь. </a:t>
            </a:r>
            <a:endParaRPr lang="ru-RU" dirty="0" smtClean="0">
              <a:solidFill>
                <a:srgbClr val="FFFF99"/>
              </a:solidFill>
            </a:endParaRPr>
          </a:p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2D0345-0FD4-4C74-AB71-708682EF6FF1}" type="slidenum">
              <a:rPr lang="ru-RU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dirty="0" smtClean="0"/>
              <a:t>7. На кого Конвенция о правах ребенка возлагает обеспечение ухода за детьми без родителей? 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а) на благотворительные организации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б) на иностранных спонсоров 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в) на государство 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>
              <a:solidFill>
                <a:srgbClr val="660033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E6F112-5637-44B0-AA23-58452260B0E0}" type="slidenum">
              <a:rPr lang="ru-RU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Ответ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FFFF99"/>
                </a:solidFill>
              </a:rPr>
              <a:t>в) на государство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i="1" dirty="0" smtClean="0">
                <a:solidFill>
                  <a:srgbClr val="FFFF99"/>
                </a:solidFill>
              </a:rPr>
              <a:t>   Согласно статье 20 государство обязано обеспечить социальную защиту ребенка, лишенного семейной среды, и обеспечить соответствующую альтернативу семейной заботы либо помещение в соответствующее учреждение по уходу за детьми.</a:t>
            </a:r>
            <a:endParaRPr lang="ru-RU" dirty="0" smtClean="0">
              <a:solidFill>
                <a:srgbClr val="FFFF99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>
              <a:solidFill>
                <a:srgbClr val="FFFF9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194F86-A9DC-403B-B57D-6256E473B610}" type="slidenum">
              <a:rPr lang="ru-RU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dirty="0" smtClean="0"/>
              <a:t>8.   Государство должно защищать ребенка от экономической эксплуатации</a:t>
            </a:r>
            <a:br>
              <a:rPr lang="ru-RU" sz="3200" dirty="0" smtClean="0"/>
            </a:br>
            <a:r>
              <a:rPr lang="ru-RU" sz="3200" dirty="0" smtClean="0"/>
              <a:t> и работы, которая: </a:t>
            </a:r>
            <a:br>
              <a:rPr lang="ru-RU" sz="3200" dirty="0" smtClean="0"/>
            </a:br>
            <a:endParaRPr lang="ru-RU" sz="32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957388"/>
            <a:ext cx="82296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а) не указана в официальных справочниках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б) может мешать образованию и вредить здоровью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в) не соответствует интересам и склонностям ребенка </a:t>
            </a:r>
          </a:p>
          <a:p>
            <a:pPr eaLnBrk="1" hangingPunct="1">
              <a:defRPr/>
            </a:pPr>
            <a:endParaRPr lang="ru-RU" dirty="0" smtClean="0">
              <a:solidFill>
                <a:srgbClr val="660033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CE6D1A-7351-41E9-88F4-AECB57DA3971}" type="slidenum">
              <a:rPr lang="ru-RU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Ответ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FFFF99"/>
                </a:solidFill>
              </a:rPr>
              <a:t>б) может мешать образованию и вредить здоровью.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i="1" dirty="0" smtClean="0">
                <a:solidFill>
                  <a:srgbClr val="FFFF99"/>
                </a:solidFill>
              </a:rPr>
              <a:t>  Согласно статье </a:t>
            </a:r>
            <a:r>
              <a:rPr lang="ru-RU" sz="2800" dirty="0" smtClean="0">
                <a:solidFill>
                  <a:srgbClr val="FFFF99"/>
                </a:solidFill>
              </a:rPr>
              <a:t>32 </a:t>
            </a:r>
            <a:r>
              <a:rPr lang="ru-RU" sz="2800" i="1" dirty="0" smtClean="0">
                <a:solidFill>
                  <a:srgbClr val="FFFF99"/>
                </a:solidFill>
              </a:rPr>
              <a:t>ребенок имеет право на защиту в случаях, когда ему поручается работа, представляющая опасность для его здоровья, образования или развития. Государство должно установить минимальный возраст для приема </a:t>
            </a:r>
            <a:r>
              <a:rPr lang="ru-RU" sz="2800" dirty="0" smtClean="0">
                <a:solidFill>
                  <a:srgbClr val="FFFF99"/>
                </a:solidFill>
              </a:rPr>
              <a:t>на </a:t>
            </a:r>
            <a:r>
              <a:rPr lang="ru-RU" sz="2800" i="1" dirty="0" smtClean="0">
                <a:solidFill>
                  <a:srgbClr val="FFFF99"/>
                </a:solidFill>
              </a:rPr>
              <a:t>работу и определять требования в отношении условий труда.</a:t>
            </a:r>
            <a:endParaRPr lang="ru-RU" sz="2800" dirty="0" smtClean="0">
              <a:solidFill>
                <a:srgbClr val="FFFF99"/>
              </a:solidFill>
            </a:endParaRPr>
          </a:p>
          <a:p>
            <a:pPr eaLnBrk="1" hangingPunct="1">
              <a:defRPr/>
            </a:pPr>
            <a:endParaRPr lang="ru-RU" sz="2800" dirty="0" smtClean="0">
              <a:solidFill>
                <a:srgbClr val="FFFF9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5DDB2D-848C-466A-85AA-891A8CE9540E}" type="slidenum">
              <a:rPr lang="ru-RU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9. Обращение с детьми, причастными к нарушениям уголовного законодательства, должно способствовать развитию у них: </a:t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а) чувства страха перед наказанием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б) осторожности в реализации своих желаний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0033"/>
                </a:solidFill>
              </a:rPr>
              <a:t>в) чувства достоинства и значимости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E029F0-EA61-4A44-8A44-21C42231003D}" type="slidenum">
              <a:rPr lang="ru-RU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Ответ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FFFF99"/>
                </a:solidFill>
              </a:rPr>
              <a:t>в) чувства достоинства и значимости </a:t>
            </a:r>
            <a:r>
              <a:rPr lang="ru-RU" i="1" dirty="0" smtClean="0">
                <a:solidFill>
                  <a:srgbClr val="FFFF99"/>
                </a:solidFill>
              </a:rPr>
              <a:t>Согласно статье 40 ребенок, нарушивший, как считается, закон, имеет право на такое обращение, которое способствует развитию </a:t>
            </a:r>
            <a:r>
              <a:rPr lang="ru-RU" dirty="0" smtClean="0">
                <a:solidFill>
                  <a:srgbClr val="FFFF99"/>
                </a:solidFill>
              </a:rPr>
              <a:t>у </a:t>
            </a:r>
            <a:r>
              <a:rPr lang="ru-RU" i="1" dirty="0" smtClean="0">
                <a:solidFill>
                  <a:srgbClr val="FFFF99"/>
                </a:solidFill>
              </a:rPr>
              <a:t>него чувства собственного достоинства и значимости, принимает во внимание его возраст и нацелено на его социальную реинтеграцию.</a:t>
            </a:r>
            <a:endParaRPr lang="ru-RU" dirty="0" smtClean="0">
              <a:solidFill>
                <a:srgbClr val="FFFF99"/>
              </a:solidFill>
            </a:endParaRPr>
          </a:p>
          <a:p>
            <a:pPr eaLnBrk="1" hangingPunct="1">
              <a:defRPr/>
            </a:pPr>
            <a:endParaRPr lang="ru-RU" dirty="0" smtClean="0">
              <a:solidFill>
                <a:srgbClr val="FFFF9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58744E-D294-4FD5-808F-E07BE821EDA9}" type="slidenum">
              <a:rPr lang="ru-RU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10.  ООН считает человека ребенком от рождения до: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dirty="0" smtClean="0">
                <a:solidFill>
                  <a:srgbClr val="660033"/>
                </a:solidFill>
              </a:rPr>
              <a:t>а) 16 лет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dirty="0" smtClean="0">
                <a:solidFill>
                  <a:srgbClr val="660033"/>
                </a:solidFill>
              </a:rPr>
              <a:t>б) 18 лет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4400" dirty="0" smtClean="0">
                <a:solidFill>
                  <a:srgbClr val="660033"/>
                </a:solidFill>
              </a:rPr>
              <a:t>в) 19 лет </a:t>
            </a:r>
          </a:p>
          <a:p>
            <a:pPr algn="ctr" eaLnBrk="1" hangingPunct="1">
              <a:defRPr/>
            </a:pPr>
            <a:endParaRPr lang="ru-RU" sz="4400" dirty="0" smtClean="0">
              <a:solidFill>
                <a:srgbClr val="660033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F14CC5-1610-41C4-A966-6CAD2681DC9C}" type="slidenum">
              <a:rPr lang="ru-RU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Ответ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FFFF99"/>
                </a:solidFill>
              </a:rPr>
              <a:t>б) 18 лет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i="1" dirty="0" smtClean="0">
                <a:solidFill>
                  <a:srgbClr val="FFFF99"/>
                </a:solidFill>
              </a:rPr>
              <a:t>  Согласно статье 1 ребенком признается лицо, не достигшее 18 лет, за исключением тех случаев, когда в соответствии с национальными законами предусматривается совершеннолетие в более раннем возрасте.</a:t>
            </a:r>
            <a:endParaRPr lang="ru-RU" dirty="0" smtClean="0">
              <a:solidFill>
                <a:srgbClr val="FFFF9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F754A7-F69C-4CA8-A2D2-089324A2AB48}" type="slidenum">
              <a:rPr lang="ru-RU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dd5b1b406e11491760a467923353c4e13817992"/>
</p:tagLst>
</file>

<file path=ppt/theme/theme1.xml><?xml version="1.0" encoding="utf-8"?>
<a:theme xmlns:a="http://schemas.openxmlformats.org/drawingml/2006/main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164</TotalTime>
  <Words>719</Words>
  <Application>Microsoft Office PowerPoint</Application>
  <PresentationFormat>Экран (4:3)</PresentationFormat>
  <Paragraphs>112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Tahoma</vt:lpstr>
      <vt:lpstr>Arial</vt:lpstr>
      <vt:lpstr>Wingdings</vt:lpstr>
      <vt:lpstr>Calibri</vt:lpstr>
      <vt:lpstr>Текстура</vt:lpstr>
      <vt:lpstr>ДЕЛОВАЯ ИГРА    "ЗНАЕМ ЛИ МЫ  ПРАВА РЕБЕНКА"  </vt:lpstr>
      <vt:lpstr>Задания и вопросы викторины </vt:lpstr>
      <vt:lpstr>Ответ</vt:lpstr>
      <vt:lpstr>Попытайтесь опровергнуть высказывание</vt:lpstr>
      <vt:lpstr>Ответ</vt:lpstr>
      <vt:lpstr>2. Выберите правильный ответ</vt:lpstr>
      <vt:lpstr>Ответ</vt:lpstr>
      <vt:lpstr>3. В каком году Генеральная Ассамблея ООН провозгласила Декларацию  прав ребенка? </vt:lpstr>
      <vt:lpstr>Ответ</vt:lpstr>
      <vt:lpstr>4. В каком году Генеральная Ассамблея ООН приняла Конвенцию  о правах ребенка? </vt:lpstr>
      <vt:lpstr>Ответ</vt:lpstr>
      <vt:lpstr>5. Какие различия (расовая, национальная принадлежность, пол, состояние здоровья и т.д.) могут влиять на неодинаковое использование детьми своих прав?  </vt:lpstr>
      <vt:lpstr>Ответ</vt:lpstr>
      <vt:lpstr>6. Кто несет основную ответственность за воспитание ребенка?  </vt:lpstr>
      <vt:lpstr>Ответ</vt:lpstr>
      <vt:lpstr>7. На кого Конвенция о правах ребенка возлагает обеспечение ухода за детьми без родителей?  </vt:lpstr>
      <vt:lpstr>Ответ</vt:lpstr>
      <vt:lpstr>8.   Государство должно защищать ребенка от экономической эксплуатации  и работы, которая:  </vt:lpstr>
      <vt:lpstr>Ответ</vt:lpstr>
      <vt:lpstr>9. Обращение с детьми, причастными к нарушениям уголовного законодательства, должно способствовать развитию у них:  </vt:lpstr>
      <vt:lpstr>Ответ</vt:lpstr>
      <vt:lpstr>10.  ООН считает человека ребенком от рождения до:  </vt:lpstr>
      <vt:lpstr>Ответ</vt:lpstr>
    </vt:vector>
  </TitlesOfParts>
  <Company>дача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ДЕЛОВАЯ ИГРА   "ЗНАЕМ ЛИ МЫ  ПРАВА РЕБЕНКА"</dc:title>
  <dc:creator>Олег</dc:creator>
  <cp:lastModifiedBy>Сергей</cp:lastModifiedBy>
  <cp:revision>19</cp:revision>
  <dcterms:created xsi:type="dcterms:W3CDTF">2010-11-21T08:34:10Z</dcterms:created>
  <dcterms:modified xsi:type="dcterms:W3CDTF">2014-12-24T19:18:35Z</dcterms:modified>
</cp:coreProperties>
</file>