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0"/>
  </p:notesMasterIdLst>
  <p:sldIdLst>
    <p:sldId id="256" r:id="rId2"/>
    <p:sldId id="259" r:id="rId3"/>
    <p:sldId id="257" r:id="rId4"/>
    <p:sldId id="260" r:id="rId5"/>
    <p:sldId id="261" r:id="rId6"/>
    <p:sldId id="258" r:id="rId7"/>
    <p:sldId id="263" r:id="rId8"/>
    <p:sldId id="262" r:id="rId9"/>
  </p:sldIdLst>
  <p:sldSz cx="9144000" cy="6858000" type="screen4x3"/>
  <p:notesSz cx="6858000" cy="9144000"/>
  <p:custDataLst>
    <p:tags r:id="rId11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1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656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FA8009-F613-4971-BC6C-8DBF9AA52607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D4C0F9-2D32-40E9-A794-408BB7E6525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32868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4C0F9-2D32-40E9-A794-408BB7E65259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F2DCE-610C-47DD-9B29-CE91AD716258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5671-B076-4CE7-A463-016C6631585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F2DCE-610C-47DD-9B29-CE91AD716258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5671-B076-4CE7-A463-016C663158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F2DCE-610C-47DD-9B29-CE91AD716258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5671-B076-4CE7-A463-016C663158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F2DCE-610C-47DD-9B29-CE91AD716258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5671-B076-4CE7-A463-016C663158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F2DCE-610C-47DD-9B29-CE91AD716258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5671-B076-4CE7-A463-016C663158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F2DCE-610C-47DD-9B29-CE91AD716258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5671-B076-4CE7-A463-016C663158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F2DCE-610C-47DD-9B29-CE91AD716258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5671-B076-4CE7-A463-016C663158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F2DCE-610C-47DD-9B29-CE91AD716258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5671-B076-4CE7-A463-016C6631585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Прямоугольник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2B3F2DCE-610C-47DD-9B29-CE91AD716258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2CAB5671-B076-4CE7-A463-016C663158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F2DCE-610C-47DD-9B29-CE91AD716258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5671-B076-4CE7-A463-016C663158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F2DCE-610C-47DD-9B29-CE91AD716258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5671-B076-4CE7-A463-016C663158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2B3F2DCE-610C-47DD-9B29-CE91AD716258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2CAB5671-B076-4CE7-A463-016C6631585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si-sv.com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4" Type="http://schemas.openxmlformats.org/officeDocument/2006/relationships/slide" Target="slide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dic.academic.ru/dic.nsf/enc_law/881/&#1048;&#1053;&#1058;&#1045;&#1051;&#1051;&#1045;&#1050;&#1058;&#1059;&#1040;&#1051;&#1068;&#1053;&#1040;&#1071;" TargetMode="External"/><Relationship Id="rId2" Type="http://schemas.openxmlformats.org/officeDocument/2006/relationships/hyperlink" Target="http://www.copyright.ru/intellectual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u.wikipedia.org/wiki/%C8%ED%F2%E5%EB%EB%E5%EA%F2%F3%E0%EB%FC%ED%E0%FF_%F1%EE%E1%F1%F2%E2%E5%ED%ED%EE%F1%F2%FC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764704"/>
            <a:ext cx="7772400" cy="1470025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Интеллектуальная собственность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60" name="Picture 4" descr="CARICATURA.RU: Добавлен новый комментарий // DaoMail.ru - социальная почтовая служб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3" y="1556793"/>
            <a:ext cx="2986321" cy="344038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TextBox 3"/>
          <p:cNvSpPr txBox="1"/>
          <p:nvPr/>
        </p:nvSpPr>
        <p:spPr>
          <a:xfrm>
            <a:off x="4245952" y="5805264"/>
            <a:ext cx="4608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400" b="1" dirty="0" smtClean="0"/>
              <a:t>Захар </a:t>
            </a:r>
            <a:r>
              <a:rPr lang="ru-RU" sz="1400" b="1" dirty="0" err="1" smtClean="0"/>
              <a:t>Обанин</a:t>
            </a:r>
            <a:r>
              <a:rPr lang="ru-RU" sz="1400" dirty="0" smtClean="0"/>
              <a:t>, 3002 гр. ШГПИ</a:t>
            </a:r>
          </a:p>
          <a:p>
            <a:pPr algn="r"/>
            <a:r>
              <a:rPr lang="en-US" sz="1400" i="1" dirty="0" smtClean="0">
                <a:hlinkClick r:id="rId3"/>
              </a:rPr>
              <a:t>si-sv.com</a:t>
            </a:r>
            <a:endParaRPr lang="ru-RU" sz="1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План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51520" y="1775191"/>
            <a:ext cx="8640960" cy="4625609"/>
          </a:xfrm>
        </p:spPr>
        <p:txBody>
          <a:bodyPr/>
          <a:lstStyle/>
          <a:p>
            <a:pPr marL="514350" indent="-514350">
              <a:buClr>
                <a:schemeClr val="tx1"/>
              </a:buClr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Понятие «интеллектуальная собственность» в российском законодательстве.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Clr>
                <a:schemeClr val="tx1"/>
              </a:buClr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Понятие «интеллектуальная собственность» в международных соглашениях.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Clr>
                <a:schemeClr val="tx1"/>
              </a:buClr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Система правовой охраны интеллектуальной собственности.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51520" y="764704"/>
            <a:ext cx="8712968" cy="1143000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Понятие «интеллектуальная собственность» в российском законодательстве.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0" y="1988840"/>
            <a:ext cx="9144000" cy="4525963"/>
          </a:xfrm>
        </p:spPr>
        <p:txBody>
          <a:bodyPr/>
          <a:lstStyle/>
          <a:p>
            <a:pPr lvl="2"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Ст. 138 ГК РФ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признаёт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исключительное право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(интеллектуальную собственность) гражданина или юридического лица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 результаты интеллектуальной деятельности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 приравненные к ним средства индивидуализации юридического лица, индивидуализации продукции, выполняемых работ или услуг (фирменное наименование, товарный знак, знак обслуживания и т.п.).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Управляющая кнопка: домой 6">
            <a:hlinkClick r:id="rId2" action="ppaction://hlinksldjump" highlightClick="1"/>
          </p:cNvPr>
          <p:cNvSpPr/>
          <p:nvPr/>
        </p:nvSpPr>
        <p:spPr>
          <a:xfrm>
            <a:off x="8316416" y="6021288"/>
            <a:ext cx="504056" cy="648072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Управляющая кнопка: далее 10">
            <a:hlinkClick r:id="" action="ppaction://hlinkshowjump?jump=nextslide" highlightClick="1"/>
          </p:cNvPr>
          <p:cNvSpPr/>
          <p:nvPr/>
        </p:nvSpPr>
        <p:spPr>
          <a:xfrm>
            <a:off x="7740352" y="6021288"/>
            <a:ext cx="576064" cy="648072"/>
          </a:xfrm>
          <a:prstGeom prst="actionButtonForwardNex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5" grpI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9512" y="155448"/>
            <a:ext cx="8784976" cy="1252728"/>
          </a:xfrm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Статья 1225 ГК РФ к интеллектуальной собственности относит:</a:t>
            </a:r>
            <a:endParaRPr lang="ru-RU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произведения науки, литературы и искусства;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программы для электронных вычислительных машин (программы для ЭВМ); 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промышленные образцы;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селекционные достижения;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фирменные наименования;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8316416" y="6021288"/>
            <a:ext cx="504056" cy="648072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назад 7">
            <a:hlinkClick r:id="" action="ppaction://hlinkshowjump?jump=previousslide" highlightClick="1"/>
          </p:cNvPr>
          <p:cNvSpPr/>
          <p:nvPr/>
        </p:nvSpPr>
        <p:spPr>
          <a:xfrm>
            <a:off x="7740352" y="6021288"/>
            <a:ext cx="576064" cy="648072"/>
          </a:xfrm>
          <a:prstGeom prst="actionButtonBackPrevious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9512" y="620688"/>
            <a:ext cx="8964488" cy="1251062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Понятие «интеллектуальная собственность» в международных соглашениях.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Управляющая кнопка: домой 11">
            <a:hlinkClick r:id="rId2" action="ppaction://hlinksldjump" highlightClick="1"/>
          </p:cNvPr>
          <p:cNvSpPr/>
          <p:nvPr/>
        </p:nvSpPr>
        <p:spPr>
          <a:xfrm>
            <a:off x="8316416" y="6021288"/>
            <a:ext cx="504056" cy="648072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одержимое 13"/>
          <p:cNvSpPr>
            <a:spLocks noGrp="1"/>
          </p:cNvSpPr>
          <p:nvPr>
            <p:ph sz="half" idx="2"/>
          </p:nvPr>
        </p:nvSpPr>
        <p:spPr>
          <a:xfrm>
            <a:off x="251521" y="1773238"/>
            <a:ext cx="8712968" cy="462438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Согласно Конвенции, учреждающей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Всемирную организацию интеллектуальной собственности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(Стокгольм, 14 июля 1967 г.) «интеллектуальная собственность» включает права, относящиеся к: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ятиугольник 15"/>
          <p:cNvSpPr/>
          <p:nvPr/>
        </p:nvSpPr>
        <p:spPr>
          <a:xfrm>
            <a:off x="323528" y="3356992"/>
            <a:ext cx="8424936" cy="792088"/>
          </a:xfrm>
          <a:prstGeom prst="homePlat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литературным, художественным и научным произведениям;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ятиугольник 17"/>
          <p:cNvSpPr/>
          <p:nvPr/>
        </p:nvSpPr>
        <p:spPr>
          <a:xfrm>
            <a:off x="323528" y="4221088"/>
            <a:ext cx="8424936" cy="792088"/>
          </a:xfrm>
          <a:prstGeom prst="homePlat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исполнительской деятельности артистов, звукозаписи, радио- и телевизионным передачам;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ятиугольник 19"/>
          <p:cNvSpPr/>
          <p:nvPr/>
        </p:nvSpPr>
        <p:spPr>
          <a:xfrm>
            <a:off x="323528" y="5085184"/>
            <a:ext cx="8424936" cy="792088"/>
          </a:xfrm>
          <a:prstGeom prst="homePlat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изобретениям во всех областях человеческой деятельности.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  <p:bldP spid="16" grpId="0" animBg="1"/>
      <p:bldP spid="18" grpId="0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514350" indent="-514350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Система правовой охраны интеллектуальной собственности. </a:t>
            </a:r>
          </a:p>
        </p:txBody>
      </p:sp>
      <p:sp>
        <p:nvSpPr>
          <p:cNvPr id="19" name="Управляющая кнопка: домой 18">
            <a:hlinkClick r:id="rId2" action="ppaction://hlinksldjump" highlightClick="1"/>
          </p:cNvPr>
          <p:cNvSpPr/>
          <p:nvPr/>
        </p:nvSpPr>
        <p:spPr>
          <a:xfrm>
            <a:off x="8604448" y="6237312"/>
            <a:ext cx="539552" cy="620688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одержимое 19"/>
          <p:cNvSpPr>
            <a:spLocks noGrp="1"/>
          </p:cNvSpPr>
          <p:nvPr>
            <p:ph idx="1"/>
          </p:nvPr>
        </p:nvSpPr>
        <p:spPr>
          <a:xfrm>
            <a:off x="179512" y="2564904"/>
            <a:ext cx="8784976" cy="3600400"/>
          </a:xfrm>
        </p:spPr>
        <p:txBody>
          <a:bodyPr>
            <a:normAutofit/>
          </a:bodyPr>
          <a:lstStyle/>
          <a:p>
            <a:pPr marL="633222" indent="-514350">
              <a:buFont typeface="+mj-lt"/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стимулирование деятельности по созданию объектов интеллектуальной собственности;</a:t>
            </a:r>
          </a:p>
          <a:p>
            <a:pPr marL="633222" indent="-514350">
              <a:buFont typeface="+mj-lt"/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создание условий для использования результатов интеллектуальной деятельности в интересах общества;</a:t>
            </a:r>
          </a:p>
          <a:p>
            <a:pPr marL="633222" indent="-514350">
              <a:buFont typeface="+mj-lt"/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обеспечение условий для добросовестной конкуренции.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51520" y="1556792"/>
            <a:ext cx="85689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Задачами (функциями) права интеллектуальной собственности являются:</a:t>
            </a:r>
            <a:endParaRPr lang="ru-RU" sz="32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Управляющая кнопка: далее 21">
            <a:hlinkClick r:id="" action="ppaction://hlinkshowjump?jump=nextslide" highlightClick="1"/>
          </p:cNvPr>
          <p:cNvSpPr/>
          <p:nvPr/>
        </p:nvSpPr>
        <p:spPr>
          <a:xfrm>
            <a:off x="8028384" y="6237312"/>
            <a:ext cx="576064" cy="620688"/>
          </a:xfrm>
          <a:prstGeom prst="actionButtonForwardNex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9512" y="620688"/>
            <a:ext cx="8964488" cy="1251062"/>
          </a:xfrm>
        </p:spPr>
        <p:txBody>
          <a:bodyPr>
            <a:normAutofit fontScale="90000"/>
          </a:bodyPr>
          <a:lstStyle/>
          <a:p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рамках </a:t>
            </a:r>
            <a:r>
              <a:rPr lang="ru-RU" sz="32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подотрасли</a:t>
            </a:r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интеллектуального права можно выделить правовые институты: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Управляющая кнопка: домой 11">
            <a:hlinkClick r:id="rId2" action="ppaction://hlinksldjump" highlightClick="1"/>
          </p:cNvPr>
          <p:cNvSpPr/>
          <p:nvPr/>
        </p:nvSpPr>
        <p:spPr>
          <a:xfrm>
            <a:off x="8639944" y="6309320"/>
            <a:ext cx="504056" cy="548680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2555776" y="1700808"/>
            <a:ext cx="4032448" cy="6480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Интеллектуальная собственность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7" name="Прямая соединительная линия 16"/>
          <p:cNvCxnSpPr>
            <a:stCxn id="9" idx="2"/>
          </p:cNvCxnSpPr>
          <p:nvPr/>
        </p:nvCxnSpPr>
        <p:spPr>
          <a:xfrm>
            <a:off x="4572000" y="2348880"/>
            <a:ext cx="0" cy="43204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539552" y="2780928"/>
            <a:ext cx="806489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539552" y="2780928"/>
            <a:ext cx="0" cy="187220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8604448" y="2780928"/>
            <a:ext cx="0" cy="187220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0" name="Прямоугольник 29"/>
          <p:cNvSpPr/>
          <p:nvPr/>
        </p:nvSpPr>
        <p:spPr>
          <a:xfrm>
            <a:off x="323528" y="4725144"/>
            <a:ext cx="4104456" cy="136815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Авторское право и смежные права: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произведения;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исполнения фонограммы, радиопередачи;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2" name="Прямая со стрелкой 31"/>
          <p:cNvCxnSpPr/>
          <p:nvPr/>
        </p:nvCxnSpPr>
        <p:spPr>
          <a:xfrm>
            <a:off x="3563888" y="2780928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5" name="Прямоугольник 34"/>
          <p:cNvSpPr/>
          <p:nvPr/>
        </p:nvSpPr>
        <p:spPr>
          <a:xfrm>
            <a:off x="4716016" y="4725144"/>
            <a:ext cx="4104456" cy="136815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Новые объекты интеллектуальной собственности: 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селекционные достижения;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топологии интегральных микросхем;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5508104" y="2780928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0" name="Прямоугольник 39"/>
          <p:cNvSpPr/>
          <p:nvPr/>
        </p:nvSpPr>
        <p:spPr>
          <a:xfrm>
            <a:off x="1475656" y="3212976"/>
            <a:ext cx="2808312" cy="136815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Патентное право: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изобретения;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полезные модели;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4860032" y="3212976"/>
            <a:ext cx="2808312" cy="136815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Средства индивидуализации: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товарные знаки;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фирменные наименования;</a:t>
            </a:r>
          </a:p>
          <a:p>
            <a:pPr>
              <a:buFontTx/>
              <a:buChar char="-"/>
            </a:pPr>
            <a:endParaRPr lang="ru-RU" dirty="0"/>
          </a:p>
        </p:txBody>
      </p:sp>
      <p:sp>
        <p:nvSpPr>
          <p:cNvPr id="43" name="Управляющая кнопка: назад 42">
            <a:hlinkClick r:id="" action="ppaction://hlinkshowjump?jump=previousslide" highlightClick="1"/>
          </p:cNvPr>
          <p:cNvSpPr/>
          <p:nvPr/>
        </p:nvSpPr>
        <p:spPr>
          <a:xfrm>
            <a:off x="8172400" y="6309320"/>
            <a:ext cx="467544" cy="548680"/>
          </a:xfrm>
          <a:prstGeom prst="actionButtonBackPrevious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0" grpId="0" animBg="1"/>
      <p:bldP spid="35" grpId="0" animBg="1"/>
      <p:bldP spid="40" grpId="0" animBg="1"/>
      <p:bldP spid="4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Использованные источники</a:t>
            </a:r>
            <a:b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http://www.copyright.ru/intellectual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http://dic.academic.ru/dic.nsf/enc_law/881/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  <a:hlinkClick r:id="rId3"/>
              </a:rPr>
              <a:t>ИНТЕЛЛЕКТУАЛЬНАЯ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https://ru.wikipedia.org/wiki/%C8%ED%F2%E5%EB%EB%E5%EA%F2%F3%E0%EB%FC%ED%E0%FF_%F1%EE%E1%F1%F2%E2%E5%ED%ED%EE%F1%F2%FC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f42ade5e99975d69ae528a795f8ebb946f3f52f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одульная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Модульная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Моду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176</TotalTime>
  <Words>308</Words>
  <Application>Microsoft Office PowerPoint</Application>
  <PresentationFormat>Экран (4:3)</PresentationFormat>
  <Paragraphs>45</Paragraphs>
  <Slides>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Модульная</vt:lpstr>
      <vt:lpstr>Интеллектуальная собственность</vt:lpstr>
      <vt:lpstr>План</vt:lpstr>
      <vt:lpstr>1. Понятие «интеллектуальная собственность» в российском законодательстве.   </vt:lpstr>
      <vt:lpstr>Статья 1225 ГК РФ к интеллектуальной собственности относит:</vt:lpstr>
      <vt:lpstr>2. Понятие «интеллектуальная собственность» в международных соглашениях.   </vt:lpstr>
      <vt:lpstr>3. Система правовой охраны интеллектуальной собственности. </vt:lpstr>
      <vt:lpstr>В рамках подотрасли интеллектуального права можно выделить правовые институты:  </vt:lpstr>
      <vt:lpstr>Использованные источники </vt:lpstr>
    </vt:vector>
  </TitlesOfParts>
  <Company>Grizli777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Сергей</cp:lastModifiedBy>
  <cp:revision>28</cp:revision>
  <dcterms:created xsi:type="dcterms:W3CDTF">2014-11-28T11:53:18Z</dcterms:created>
  <dcterms:modified xsi:type="dcterms:W3CDTF">2014-12-24T19:13:02Z</dcterms:modified>
</cp:coreProperties>
</file>