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6" r:id="rId3"/>
    <p:sldId id="280" r:id="rId4"/>
    <p:sldId id="260" r:id="rId5"/>
    <p:sldId id="261" r:id="rId6"/>
    <p:sldId id="285" r:id="rId7"/>
    <p:sldId id="264" r:id="rId8"/>
    <p:sldId id="284" r:id="rId9"/>
    <p:sldId id="282" r:id="rId10"/>
    <p:sldId id="283" r:id="rId11"/>
    <p:sldId id="262" r:id="rId12"/>
    <p:sldId id="263" r:id="rId13"/>
    <p:sldId id="287" r:id="rId14"/>
    <p:sldId id="286" r:id="rId15"/>
    <p:sldId id="265" r:id="rId16"/>
    <p:sldId id="288" r:id="rId17"/>
    <p:sldId id="266" r:id="rId18"/>
    <p:sldId id="289" r:id="rId19"/>
    <p:sldId id="267" r:id="rId20"/>
    <p:sldId id="292" r:id="rId21"/>
    <p:sldId id="274" r:id="rId22"/>
    <p:sldId id="290" r:id="rId23"/>
    <p:sldId id="275" r:id="rId24"/>
    <p:sldId id="291" r:id="rId25"/>
    <p:sldId id="277" r:id="rId26"/>
    <p:sldId id="281" r:id="rId27"/>
    <p:sldId id="273" r:id="rId28"/>
    <p:sldId id="278" r:id="rId29"/>
    <p:sldId id="269" r:id="rId30"/>
    <p:sldId id="270" r:id="rId31"/>
    <p:sldId id="271" r:id="rId32"/>
    <p:sldId id="294" r:id="rId33"/>
    <p:sldId id="279" r:id="rId34"/>
  </p:sldIdLst>
  <p:sldSz cx="9144000" cy="6858000" type="screen4x3"/>
  <p:notesSz cx="6858000" cy="9144000"/>
  <p:custDataLst>
    <p:tags r:id="rId3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C10"/>
    <a:srgbClr val="D60093"/>
    <a:srgbClr val="E554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718" autoAdjust="0"/>
  </p:normalViewPr>
  <p:slideViewPr>
    <p:cSldViewPr>
      <p:cViewPr>
        <p:scale>
          <a:sx n="91" d="100"/>
          <a:sy n="91" d="100"/>
        </p:scale>
        <p:origin x="-1200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1810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shade val="35000"/>
                <a:satMod val="150000"/>
              </a:schemeClr>
            </a:gs>
            <a:gs pos="17000">
              <a:srgbClr val="D60093"/>
            </a:gs>
            <a:gs pos="100000">
              <a:schemeClr val="bg2">
                <a:tint val="70000"/>
                <a:satMod val="175000"/>
              </a:schemeClr>
            </a:gs>
          </a:gsLst>
          <a:path path="rect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2636912"/>
            <a:ext cx="6341305" cy="35459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364"/>
            <a:ext cx="7667192" cy="176098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2E0C10"/>
                </a:solidFill>
                <a:latin typeface="Georgia" panose="02040502050405020303" pitchFamily="18" charset="0"/>
              </a:rPr>
              <a:t>Ознакомительный урок по праву </a:t>
            </a:r>
            <a:r>
              <a:rPr lang="ru-RU" sz="2400" dirty="0" smtClean="0">
                <a:solidFill>
                  <a:srgbClr val="2E0C10"/>
                </a:solidFill>
                <a:latin typeface="Georgia" panose="02040502050405020303" pitchFamily="18" charset="0"/>
              </a:rPr>
              <a:t/>
            </a:r>
            <a:br>
              <a:rPr lang="ru-RU" sz="2400" dirty="0" smtClean="0">
                <a:solidFill>
                  <a:srgbClr val="2E0C10"/>
                </a:solidFill>
                <a:latin typeface="Georgia" panose="02040502050405020303" pitchFamily="18" charset="0"/>
              </a:rPr>
            </a:br>
            <a:r>
              <a:rPr lang="ru-RU" sz="4000" dirty="0" smtClean="0">
                <a:solidFill>
                  <a:srgbClr val="2E0C10"/>
                </a:solidFill>
                <a:latin typeface="Georgia" panose="02040502050405020303" pitchFamily="18" charset="0"/>
              </a:rPr>
              <a:t>«Права человека»</a:t>
            </a:r>
            <a:endParaRPr lang="ru-RU" sz="4000" dirty="0">
              <a:solidFill>
                <a:srgbClr val="2E0C1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72" y="4725888"/>
            <a:ext cx="34649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студентки 3004 группы: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Дергунская Нина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Усынина Юлия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Павлова Екатерина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3923928" y="5921255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86642671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04856" cy="67665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Мысли мудрых…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19672" y="980728"/>
            <a:ext cx="4895744" cy="4920364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Право учреждается для пользы 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человечества (Латинское 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изречение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)</a:t>
            </a:r>
          </a:p>
          <a:p>
            <a:pPr algn="ctr"/>
            <a:endParaRPr lang="ru-RU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Право 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это все то, что истинно и 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справедливо (В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. Гюго)</a:t>
            </a:r>
            <a:endParaRPr lang="ru-RU" dirty="0" smtClean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Право 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не может существовать без правоведов, которые каждодневно совершенствуют 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его 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(Латинское 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изречение)</a:t>
            </a:r>
          </a:p>
          <a:p>
            <a:pPr algn="ctr"/>
            <a:endParaRPr lang="ru-RU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Право – безопаснейший </a:t>
            </a:r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шлем (Латинское </a:t>
            </a:r>
            <a:r>
              <a:rPr lang="ru-RU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изречение)</a:t>
            </a:r>
            <a:endParaRPr lang="ru-RU" dirty="0" smtClean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897885"/>
            <a:ext cx="3199384" cy="241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9843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615928" cy="8640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План: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00600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Что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подразумевается под понятием права человека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Классификация прав человека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Принципы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прав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человека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Обязанности, связанные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правами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человека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Международные документы  о правах человека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0584504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183880" cy="6766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Ответьте на вопросы: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5328592" cy="396044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 Что подразумевается под понятием права человека?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Какую роль играют права в жизни человека?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 Зачем надо изучать права человека?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062" y="1340768"/>
            <a:ext cx="2975502" cy="39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896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30413"/>
            <a:ext cx="5040560" cy="446260"/>
          </a:xfrm>
          <a:ln>
            <a:solidFill>
              <a:srgbClr val="D60093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Работа с понятиями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692696"/>
            <a:ext cx="5256584" cy="5424420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общеобязательных социальных норм, установленных или санкционированных государством; в более широком смысле охватывает также правовые отношения и основные права гражданина, закрепляемые, гарантируемые и охраняемые государством.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озможность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действовать, поступать каким-нибудь образом.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4690954" cy="469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325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692696"/>
            <a:ext cx="5543816" cy="5352412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совокупность устанавливаемых и охраняемых государственной властью норм и правил, регулирующих отношения людей в обществе, а также наука, изучающая эти нормы.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охраняемая государством, узаконенная возможность что-нибудь делать, осуществлять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основание, причина.</a:t>
            </a: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4690954" cy="469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743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671712" cy="576064"/>
          </a:xfr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E5540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dirty="0">
                <a:solidFill>
                  <a:srgbClr val="E5540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 человека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908720"/>
            <a:ext cx="7848872" cy="4896544"/>
          </a:xfrm>
        </p:spPr>
        <p:txBody>
          <a:bodyPr>
            <a:normAutofit/>
          </a:bodyPr>
          <a:lstStyle/>
          <a:p>
            <a:endParaRPr lang="ru-RU" sz="2200" dirty="0" smtClean="0">
              <a:solidFill>
                <a:srgbClr val="2E0C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</a:t>
            </a:r>
            <a:r>
              <a:rPr lang="ru-RU" sz="2200" dirty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классификаций прав человека, но мы остановимся только на концепции “поколений” прав </a:t>
            </a:r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человека. </a:t>
            </a:r>
            <a:r>
              <a:rPr lang="ru-RU" sz="2200" dirty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концепция возникла в 70-е годы XX века</a:t>
            </a:r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solidFill>
                <a:srgbClr val="2E0C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</a:t>
            </a:r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по </a:t>
            </a:r>
            <a:r>
              <a:rPr lang="ru-RU" sz="2200" dirty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их </a:t>
            </a:r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</a:t>
            </a:r>
          </a:p>
          <a:p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делятся </a:t>
            </a:r>
            <a:r>
              <a:rPr lang="ru-RU" sz="2200" dirty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три </a:t>
            </a:r>
            <a:r>
              <a:rPr lang="ru-RU" sz="2200" dirty="0" smtClean="0">
                <a:solidFill>
                  <a:srgbClr val="2E0C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поколения…</a:t>
            </a:r>
          </a:p>
          <a:p>
            <a:endParaRPr lang="ru-RU" sz="2200" dirty="0">
              <a:solidFill>
                <a:srgbClr val="2E0C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 smtClean="0">
              <a:solidFill>
                <a:srgbClr val="2E0C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solidFill>
                <a:srgbClr val="2E0C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9916" r="978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725100"/>
            <a:ext cx="3409553" cy="359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48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620688"/>
            <a:ext cx="8064096" cy="54244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поколение </a:t>
            </a:r>
            <a:endParaRPr lang="ru-RU" sz="24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Это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личные и политические права, провозглашенные Великой Французской революцией, а также американской борьбой за независимость;</a:t>
            </a: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80010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3479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692696"/>
            <a:ext cx="7992088" cy="5352412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/>
              <a:t>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Второе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поколение</a:t>
            </a:r>
          </a:p>
          <a:p>
            <a:endParaRPr lang="ru-RU" sz="24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социально-экономические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культурные права, которые появились в результате борьбы народа за улучшение своего положения;</a:t>
            </a: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342" l="166" r="996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924944"/>
            <a:ext cx="3220335" cy="321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636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620688"/>
            <a:ext cx="8183880" cy="54244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33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Третье</a:t>
            </a:r>
            <a:r>
              <a:rPr lang="ru-RU" sz="33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новейшее поколение</a:t>
            </a:r>
            <a:r>
              <a:rPr lang="ru-RU" sz="33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права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коллективные: право на мир, право на разоружение, право на здоровую окружающую среду, право на развитие и другие.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о признании прав третьего поколения является спорным.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Большинство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 считает, что в рамках прав человека нельзя говорить о коллективных правах. </a:t>
            </a: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Права человека – это не права наций, меньшинств или иных социальных групп. Это права отдельных лиц, права “единицы”.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92105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676656"/>
          </a:xfrm>
        </p:spPr>
        <p:txBody>
          <a:bodyPr>
            <a:normAutofit/>
          </a:bodyPr>
          <a:lstStyle/>
          <a:p>
            <a:r>
              <a:rPr lang="ru-RU" sz="2000" b="1" dirty="0"/>
              <a:t>КЛАССИФИКАЦИЯ ПРАВ И СВОБОД ЧЕЛОВЕКА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8183880" cy="43924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9986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первого </a:t>
            </a:r>
            <a:r>
              <a:rPr lang="ru-RU" sz="3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поколения – </a:t>
            </a:r>
            <a:r>
              <a:rPr lang="ru-RU" sz="3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ЛИЧНЫЕ права </a:t>
            </a:r>
            <a:r>
              <a:rPr lang="ru-RU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Личные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 и свободы называются также гражданскими. Большинство из них принадлежат каждому человеку от рождения, являются неотъемлемыми и не подлежат какому-либо ограничению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223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Гражданские права призваны обеспечивать свободу индивида как члена общества, его юридическую защищенность от незаконного внешнего вмешательства.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личным правам относят: </a:t>
            </a:r>
          </a:p>
          <a:p>
            <a:pPr marL="0" indent="0" algn="ctr">
              <a:buNone/>
            </a:pP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жизнь;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уважение чести и достоинства человека;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свободу и личную неприкосновенность;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неприкосновенность частной жизни;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свободу передвижения и выбора местожительства;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свободу выбора национальности и выбора языка общения;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судебное разбирательство;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презумпцию невиновности и т. д.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620688"/>
            <a:ext cx="7955224" cy="4248472"/>
          </a:xfrm>
        </p:spPr>
        <p:txBody>
          <a:bodyPr>
            <a:normAutofit/>
          </a:bodyPr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Политические права и </a:t>
            </a:r>
            <a:r>
              <a:rPr lang="ru-RU" sz="33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свободы</a:t>
            </a:r>
          </a:p>
          <a:p>
            <a:pPr algn="l"/>
            <a:endParaRPr lang="ru-RU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Политические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и свободы дают человеку возможность участвовать в общественно-политической жизни и управлении государством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Отличительной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чертой политических прав является то, что многие из них принадлежат не просто людям, а исключительно гражданам конкретного государства. Они начинают действовать в полном объёме с момента достижения гражданином совершеннолетия.</a:t>
            </a:r>
          </a:p>
          <a:p>
            <a:pPr algn="l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43102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политическим правам относятся: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9476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управление делами государства;</a:t>
            </a:r>
          </a:p>
          <a:p>
            <a:pPr marL="379476" indent="-342900">
              <a:buFont typeface="Arial" panose="020B0604020202020204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9476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свобода передвижения; </a:t>
            </a:r>
          </a:p>
          <a:p>
            <a:pPr marL="379476" indent="-342900">
              <a:buFont typeface="Arial" panose="020B0604020202020204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9476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свобода слова; </a:t>
            </a:r>
          </a:p>
          <a:p>
            <a:pPr marL="379476" indent="-342900">
              <a:buFont typeface="Arial" panose="020B0604020202020204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9476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мирные собрания;</a:t>
            </a:r>
          </a:p>
          <a:p>
            <a:pPr marL="379476" indent="-342900">
              <a:buFont typeface="Arial" panose="020B0604020202020204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9476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создание союзов и объединений и др.</a:t>
            </a:r>
            <a:endParaRPr lang="ru-RU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30352"/>
            <a:ext cx="8363272" cy="50588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второго </a:t>
            </a:r>
            <a:r>
              <a:rPr lang="ru-RU" sz="3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поколения - </a:t>
            </a:r>
            <a:r>
              <a:rPr lang="ru-RU" sz="3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экономические</a:t>
            </a:r>
            <a:r>
              <a:rPr lang="ru-RU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социальные и культурные </a:t>
            </a:r>
            <a:r>
              <a:rPr lang="ru-RU" sz="3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</a:t>
            </a:r>
          </a:p>
          <a:p>
            <a:pPr marL="0" indent="0" algn="ctr">
              <a:buNone/>
            </a:pPr>
            <a:endParaRPr lang="ru-RU" sz="3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Социально-экономические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культурные права касаются социально-экономических условий жизни человека, определяют его положение в сфере труда, благосостояния, социальной защищенности.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Целью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создание условий, при которых люди могут быть свободны от страха и нужды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3368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социально-экономическим правам относятся: </a:t>
            </a:r>
          </a:p>
          <a:p>
            <a:pPr marL="0" indent="0">
              <a:buNone/>
            </a:pPr>
            <a:endParaRPr lang="ru-RU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труд;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отдых;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социальное обеспечение;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жилище;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достойный уровень жизни;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охрану здоровья и др.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92896"/>
            <a:ext cx="3419871" cy="368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30352"/>
            <a:ext cx="5544616" cy="5490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Культурные права </a:t>
            </a:r>
            <a:endParaRPr lang="ru-RU" sz="32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гарантируют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духовное развитие человека, помогают каждому индивиду стать полезным участником социального прогресса.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6717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ним относятся:</a:t>
            </a: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образование; 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доступ к культурным ценностям; 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свободно участвовать в культурной жизни общества; 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творчество; 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пользование результатами научного прогресса и др. 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383680" cy="720080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Принципами прав человека являются следующие: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196752"/>
            <a:ext cx="8183880" cy="5184576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нравственного и глобального гуманизма.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него производны остальные принципы, опирающиеся на такие его ценности, как добро, справедливость, человечность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уважения человеческого достоинства утверждает значимость всякой человеческой личности вне зависимости от ее социального статуса.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сформулирован как максима основных законов всех демократических государств: «Человеческое достоинство ненарушимо»; предполагает уважительное отношение к каждому со стороны других людей, а также общества и государства.</a:t>
            </a: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9905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908720"/>
            <a:ext cx="756084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свободы прав человека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выражает идею защиты человека от произвола сильных или наделенных властью, освобождения от патерналистской опеки и диктата с чьей-либо стороны. Человек свободен, только если способен сообразовывать свое поведение с законами человеческой природы. Абсолютная несвобода порождает полную безответственность.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равноправия.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важное условие межличностных отношений, в которых проявляется признание в каждом человеке личности и полноправного члена человеческого союза.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183880" cy="571925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ru-RU" sz="1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ru-RU" sz="1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ru-RU" sz="1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Равноправие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и фундаментальное право (наряду со свободой) человека, порождающее многие другие права, например, право на равенство перед законом и судом, недопустимость всех форм дискриминации, право на культурное, религиозное и языковое разнообразие и т.п.</a:t>
            </a:r>
          </a:p>
          <a:p>
            <a:pPr marL="0" indent="0">
              <a:buFont typeface="Arial" pitchFamily="34" charset="0"/>
              <a:buChar char="•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демократии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главный смысл для прав человека связан с характеристикой особой социальной среды (общественными отношениями, которые гарантировали бы права человека), способами осуществления субъективных прав, формированием практики политического участия и гражданственностью личности.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8946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31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толерантности (терпимости)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особый принцип прав человека, утверждающий уважение к чужому мнению, к различным формам самовыражения и проявления человеческой индивидуальности. Терпимость характеризует отношение к интересам, убеждениям, верованиям, привычкам в поведении, правам других людей на основе снисхождения к ним, а также позволения и примирения.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1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справедливости.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Справедливость — понятие о должном, гуманистическом представлении о человеке, неотъемлемости его прав, гармоничности межличностных и общественных отношений. Справедливость — это некая середина между излишком и недостатком (Аристотель).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84976" cy="67665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обязанности связаны с правами человека?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1268760"/>
            <a:ext cx="6119880" cy="477634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правами человека связаны гражданские обязанности: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1.Защищать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Отечество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2.Платить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законно установленные налоги 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сборы </a:t>
            </a: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3.Выполнять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законы и подчиняться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справедливым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решениям суда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4.Изменить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существующую власть, если ее действия противоречат «букве и духу» прав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3376655" cy="268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91662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568951" cy="615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5289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77072"/>
            <a:ext cx="3167807" cy="2502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Текст 2"/>
          <p:cNvSpPr>
            <a:spLocks noGrp="1"/>
          </p:cNvSpPr>
          <p:nvPr>
            <p:ph type="body" idx="1"/>
          </p:nvPr>
        </p:nvSpPr>
        <p:spPr>
          <a:xfrm>
            <a:off x="479266" y="1484784"/>
            <a:ext cx="8183880" cy="369622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— это права,  присущие самой природе человека, без которых он  не может существовать как биосоциодуховное существо.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принадлежат ему от рождения, в силу законов природы, не зависят от признания их государством: нельзя передать, отобрать или ликвидировать, государство может лишь закрепить, гарантировать их или ограничить.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— это формально-определённая, юридически гарантированная мера возможного поведения человека в государственно — организованном обществе.</a:t>
            </a:r>
          </a:p>
          <a:p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267744" y="188640"/>
            <a:ext cx="4536504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bIns="0" anchor="b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</a:t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9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9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9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Выводы:</a:t>
            </a:r>
            <a:br>
              <a:rPr kumimoji="0" lang="ru-RU" sz="9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96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32920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640960" cy="1012094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нового материала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60848"/>
            <a:ext cx="6429839" cy="37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531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0"/>
            <a:ext cx="8064896" cy="126876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№1:</a:t>
            </a:r>
          </a:p>
          <a:p>
            <a:pPr algn="ctr"/>
            <a:r>
              <a:rPr lang="ru-RU" b="0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сопоставьте права с соответствующими группами </a:t>
            </a:r>
          </a:p>
          <a:p>
            <a:pPr algn="ctr"/>
            <a:r>
              <a:rPr lang="ru-RU" b="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за каждый правильный ответ 3 балла)</a:t>
            </a:r>
            <a:endParaRPr lang="ru-RU" b="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4645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1.Правотна свободу творчества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2.Право избирать и быть избранным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3.Право на жизнь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4.Право на образование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5.Право быть собственником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4069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1.ГРАЖДАНСКИЕ ПРАВА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2.ЭКОНОМИЧЕСКИЕ ПРАВА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3.ПОЛИТИЧЕСКИЕ ПРАВА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4.КУЛЬТУРНЫЕ ПРАВА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5.СОЦИАЛЬНЫЕ ПРАВА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3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362" y="4581128"/>
            <a:ext cx="1942231" cy="21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67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183880" cy="105156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 …</a:t>
            </a:r>
            <a:endParaRPr lang="ru-RU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806489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780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005064"/>
            <a:ext cx="2282809" cy="237792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7544" y="0"/>
            <a:ext cx="813690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«Полет на воздушном шаре»</a:t>
            </a:r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11560" y="1484784"/>
            <a:ext cx="8183880" cy="440397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донести до учеников информацию о категориях прав человека, сформировать понимание того, что нет более важных и менее важных прав, все права человека важны и должны соблюдаться в равной степени.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4447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183880" cy="792088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игры: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12088"/>
          </a:xfrm>
        </p:spPr>
        <p:txBody>
          <a:bodyPr>
            <a:normAutofit fontScale="77500" lnSpcReduction="20000"/>
          </a:bodyPr>
          <a:lstStyle/>
          <a:p>
            <a:pPr marL="265176" lvl="8" indent="-265176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Задание выполняет каждый ученик класса : </a:t>
            </a:r>
          </a:p>
          <a:p>
            <a:pPr marL="265176" lvl="8" indent="-265176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r>
              <a:rPr lang="ru-RU" sz="19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Ваш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воздушный шар падает, чтобы спастись, вам необходимо оставить строго определенное количество мешков (5). </a:t>
            </a:r>
          </a:p>
          <a:p>
            <a:pPr marL="265176" lvl="8" indent="-265176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76" lvl="8" indent="-265176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Всего в воздушном шаре 10 мешков с надписями:</a:t>
            </a:r>
          </a:p>
          <a:p>
            <a:pPr marL="265176" lvl="8" indent="-265176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образование.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жилье.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Свобода слова.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равенство перед законом.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жизнь.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гражданство.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Свобода мысли и религии.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охрану здоровья.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основать семью (вступить в брак).</a:t>
            </a:r>
          </a:p>
          <a:p>
            <a:pPr marL="1965960" lvl="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Право на социальное обеспечение»</a:t>
            </a:r>
          </a:p>
          <a:p>
            <a:pPr marL="1965960" lvl="8" indent="0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65960" lvl="8" indent="0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За каждый правильный ответ 2 балла! Успехов!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83880" cy="44580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</a:t>
            </a:r>
            <a:endParaRPr lang="ru-RU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4392488" cy="41879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25-22 баллов - оценка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«5»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21-17 баллов - оценка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«4»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16-14 баллов - оценка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«3»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429000"/>
            <a:ext cx="4476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5754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ad036121346b87b79352c74a555218041f7455b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2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390</TotalTime>
  <Words>1387</Words>
  <Application>Microsoft Office PowerPoint</Application>
  <PresentationFormat>Экран (4:3)</PresentationFormat>
  <Paragraphs>228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Аспект</vt:lpstr>
      <vt:lpstr>Ознакомительный урок по праву  «Права человека»</vt:lpstr>
      <vt:lpstr>Мысли мудрых…</vt:lpstr>
      <vt:lpstr>План:</vt:lpstr>
      <vt:lpstr>Ответьте на вопросы:</vt:lpstr>
      <vt:lpstr>Работа с понятиями</vt:lpstr>
      <vt:lpstr>Презентация PowerPoint</vt:lpstr>
      <vt:lpstr>Классификация прав человека</vt:lpstr>
      <vt:lpstr>Презентация PowerPoint</vt:lpstr>
      <vt:lpstr>Презентация PowerPoint</vt:lpstr>
      <vt:lpstr>Презентация PowerPoint</vt:lpstr>
      <vt:lpstr>КЛАССИФИКАЦИЯ ПРАВ И СВОБОД ЧЕЛОВЕКА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Принципами прав человека являются следующие:</vt:lpstr>
      <vt:lpstr>Презентация PowerPoint</vt:lpstr>
      <vt:lpstr>Презентация PowerPoint</vt:lpstr>
      <vt:lpstr>Презентация PowerPoint</vt:lpstr>
      <vt:lpstr>Какие обязанности связаны с правами человека? </vt:lpstr>
      <vt:lpstr>Презентация PowerPoint</vt:lpstr>
      <vt:lpstr>Презентация PowerPoint</vt:lpstr>
      <vt:lpstr>Закрепление нового материала</vt:lpstr>
      <vt:lpstr>Презентация PowerPoint</vt:lpstr>
      <vt:lpstr>Проверяем …</vt:lpstr>
      <vt:lpstr> </vt:lpstr>
      <vt:lpstr>Условия игры:</vt:lpstr>
      <vt:lpstr>Подведение итогов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«Права человека»</dc:title>
  <dc:creator>hp</dc:creator>
  <cp:lastModifiedBy>Сергей</cp:lastModifiedBy>
  <cp:revision>47</cp:revision>
  <dcterms:created xsi:type="dcterms:W3CDTF">2014-12-05T14:09:55Z</dcterms:created>
  <dcterms:modified xsi:type="dcterms:W3CDTF">2014-12-24T19:12:17Z</dcterms:modified>
</cp:coreProperties>
</file>