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2" r:id="rId7"/>
    <p:sldId id="264" r:id="rId8"/>
    <p:sldId id="265" r:id="rId9"/>
    <p:sldId id="266" r:id="rId10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052736"/>
            <a:ext cx="8424936" cy="1470025"/>
          </a:xfrm>
        </p:spPr>
        <p:txBody>
          <a:bodyPr/>
          <a:lstStyle/>
          <a:p>
            <a:r>
              <a:rPr lang="ru-RU" dirty="0" smtClean="0"/>
              <a:t>Виды уголовной ответственности</a:t>
            </a:r>
            <a:endParaRPr lang="ru-RU" dirty="0"/>
          </a:p>
        </p:txBody>
      </p:sp>
      <p:pic>
        <p:nvPicPr>
          <p:cNvPr id="1026" name="Picture 2" descr="L:\3002_13-14\Дереза Костя\article7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08920"/>
            <a:ext cx="367240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83968" y="6021288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/>
              <a:t>Константин Дереза</a:t>
            </a:r>
            <a:r>
              <a:rPr lang="ru-RU" sz="1400" dirty="0" smtClean="0"/>
              <a:t>, 3002 гр. ШГПИ</a:t>
            </a:r>
          </a:p>
          <a:p>
            <a:pPr algn="r"/>
            <a:r>
              <a:rPr lang="en-US" sz="1400" i="1" dirty="0" smtClean="0">
                <a:hlinkClick r:id="rId3"/>
              </a:rPr>
              <a:t>si-sv.com</a:t>
            </a:r>
            <a:endParaRPr lang="ru-RU" sz="1400" i="1" dirty="0"/>
          </a:p>
        </p:txBody>
      </p:sp>
    </p:spTree>
    <p:extLst>
      <p:ext uri="{BB962C8B-B14F-4D97-AF65-F5344CB8AC3E}">
        <p14:creationId xmlns:p14="http://schemas.microsoft.com/office/powerpoint/2010/main" val="710112811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Понятие уголовной </a:t>
            </a:r>
            <a:r>
              <a:rPr lang="ru-RU" b="1" dirty="0" smtClean="0">
                <a:solidFill>
                  <a:srgbClr val="002060"/>
                </a:solidFill>
              </a:rPr>
              <a:t>ответственности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Уголовная </a:t>
            </a:r>
            <a:r>
              <a:rPr lang="ru-RU" b="1" dirty="0">
                <a:solidFill>
                  <a:srgbClr val="FF0000"/>
                </a:solidFill>
              </a:rPr>
              <a:t>ответственность </a:t>
            </a:r>
            <a:r>
              <a:rPr lang="ru-RU" dirty="0"/>
              <a:t>– это один из видов юридической ответственности, заключающийся в предусмотренном УК ограничении прав и свобод лиц, виновных в совершении преступления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sz="3800" dirty="0" smtClean="0"/>
          </a:p>
          <a:p>
            <a:pPr marL="0" indent="0">
              <a:buNone/>
            </a:pPr>
            <a:r>
              <a:rPr lang="ru-RU" sz="3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2645694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Уголовная ответственность применяется в целях: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Достижения </a:t>
            </a:r>
            <a:r>
              <a:rPr lang="ru-RU" dirty="0"/>
              <a:t>социальной </a:t>
            </a:r>
            <a:r>
              <a:rPr lang="ru-RU" dirty="0" smtClean="0"/>
              <a:t>справедливости.</a:t>
            </a: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dirty="0"/>
              <a:t>Исправления </a:t>
            </a:r>
            <a:r>
              <a:rPr lang="ru-RU" dirty="0" smtClean="0"/>
              <a:t>осужденных.</a:t>
            </a: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dirty="0"/>
              <a:t>Для предупреждения новых преступлений, как этими лицами, так и другими гражданами.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2308653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Виды уголовной ответственности.</a:t>
            </a:r>
            <a:br>
              <a:rPr lang="ru-RU" b="1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4000" dirty="0">
                <a:hlinkClick r:id="rId2" action="ppaction://hlinksldjump"/>
              </a:rPr>
              <a:t>Ш</a:t>
            </a:r>
            <a:r>
              <a:rPr lang="ru-RU" sz="4000" dirty="0" smtClean="0">
                <a:hlinkClick r:id="rId2" action="ppaction://hlinksldjump"/>
              </a:rPr>
              <a:t>траф</a:t>
            </a:r>
            <a:r>
              <a:rPr lang="ru-RU" sz="4000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000" dirty="0">
                <a:hlinkClick r:id="rId3" action="ppaction://hlinksldjump"/>
              </a:rPr>
              <a:t>О</a:t>
            </a:r>
            <a:r>
              <a:rPr lang="ru-RU" sz="4000" dirty="0" smtClean="0">
                <a:hlinkClick r:id="rId3" action="ppaction://hlinksldjump"/>
              </a:rPr>
              <a:t>бязательные </a:t>
            </a:r>
            <a:r>
              <a:rPr lang="ru-RU" sz="4000" dirty="0">
                <a:hlinkClick r:id="rId3" action="ppaction://hlinksldjump"/>
              </a:rPr>
              <a:t>работы</a:t>
            </a:r>
            <a:r>
              <a:rPr lang="ru-RU" sz="4000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000" dirty="0">
                <a:hlinkClick r:id="rId4" action="ppaction://hlinksldjump"/>
              </a:rPr>
              <a:t>О</a:t>
            </a:r>
            <a:r>
              <a:rPr lang="ru-RU" sz="4000" dirty="0" smtClean="0">
                <a:hlinkClick r:id="rId4" action="ppaction://hlinksldjump"/>
              </a:rPr>
              <a:t>граничение свободы</a:t>
            </a:r>
            <a:r>
              <a:rPr lang="ru-RU" sz="4000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000" dirty="0">
                <a:hlinkClick r:id="rId5" action="ppaction://hlinksldjump"/>
              </a:rPr>
              <a:t>А</a:t>
            </a:r>
            <a:r>
              <a:rPr lang="ru-RU" sz="4000" dirty="0" smtClean="0">
                <a:hlinkClick r:id="rId5" action="ppaction://hlinksldjump"/>
              </a:rPr>
              <a:t>рест</a:t>
            </a:r>
            <a:r>
              <a:rPr lang="ru-RU" sz="4000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000" dirty="0">
                <a:hlinkClick r:id="rId6" action="ppaction://hlinksldjump"/>
              </a:rPr>
              <a:t>С</a:t>
            </a:r>
            <a:r>
              <a:rPr lang="ru-RU" sz="4000" dirty="0" smtClean="0">
                <a:hlinkClick r:id="rId6" action="ppaction://hlinksldjump"/>
              </a:rPr>
              <a:t>мертная </a:t>
            </a:r>
            <a:r>
              <a:rPr lang="ru-RU" sz="4000" dirty="0">
                <a:hlinkClick r:id="rId6" action="ppaction://hlinksldjump"/>
              </a:rPr>
              <a:t>казнь</a:t>
            </a:r>
            <a:r>
              <a:rPr lang="ru-RU" sz="4000" dirty="0"/>
              <a:t>.</a:t>
            </a:r>
            <a:endParaRPr lang="ru-RU" sz="4000" dirty="0" smtClean="0"/>
          </a:p>
        </p:txBody>
      </p:sp>
    </p:spTree>
    <p:extLst>
      <p:ext uri="{BB962C8B-B14F-4D97-AF65-F5344CB8AC3E}">
        <p14:creationId xmlns:p14="http://schemas.microsoft.com/office/powerpoint/2010/main" val="1861431710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Штраф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Ст.46 УК РФ </a:t>
            </a:r>
            <a:r>
              <a:rPr lang="ru-RU" dirty="0"/>
              <a:t>гласит, </a:t>
            </a:r>
            <a:r>
              <a:rPr lang="ru-RU" b="1" dirty="0">
                <a:solidFill>
                  <a:srgbClr val="FF0000"/>
                </a:solidFill>
              </a:rPr>
              <a:t>штраф</a:t>
            </a:r>
            <a:r>
              <a:rPr lang="ru-RU" b="1" dirty="0"/>
              <a:t> – </a:t>
            </a:r>
            <a:r>
              <a:rPr lang="ru-RU" b="1" dirty="0">
                <a:solidFill>
                  <a:srgbClr val="FF0000"/>
                </a:solidFill>
              </a:rPr>
              <a:t>это денежное взыскание</a:t>
            </a:r>
            <a:r>
              <a:rPr lang="ru-RU" b="1" dirty="0"/>
              <a:t>. </a:t>
            </a:r>
            <a:r>
              <a:rPr lang="ru-RU" b="1" dirty="0" smtClean="0">
                <a:solidFill>
                  <a:srgbClr val="FF0000"/>
                </a:solidFill>
              </a:rPr>
              <a:t>Размер </a:t>
            </a:r>
            <a:r>
              <a:rPr lang="ru-RU" b="1" dirty="0">
                <a:solidFill>
                  <a:srgbClr val="FF0000"/>
                </a:solidFill>
              </a:rPr>
              <a:t>штрафа определяется судом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с учетом тяжести совершенного преступления, имущественного положения </a:t>
            </a:r>
            <a:r>
              <a:rPr lang="ru-RU" dirty="0" smtClean="0"/>
              <a:t>осужденного. При </a:t>
            </a:r>
            <a:r>
              <a:rPr lang="ru-RU" dirty="0"/>
              <a:t>учете этих обстоятельств суд может назначить штраф с рассрочкой.</a:t>
            </a:r>
            <a:br>
              <a:rPr lang="ru-RU" dirty="0"/>
            </a:br>
            <a:endParaRPr lang="ru-RU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100392" y="6453336"/>
            <a:ext cx="836712" cy="4046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98410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Обязательные </a:t>
            </a:r>
            <a:r>
              <a:rPr lang="ru-RU" dirty="0">
                <a:solidFill>
                  <a:srgbClr val="002060"/>
                </a:solidFill>
              </a:rPr>
              <a:t>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Ст.49 УК РФ </a:t>
            </a:r>
            <a:r>
              <a:rPr lang="ru-RU" dirty="0"/>
              <a:t>гласит, что обязательные работы – это </a:t>
            </a:r>
            <a:r>
              <a:rPr lang="ru-RU" b="1" dirty="0">
                <a:solidFill>
                  <a:srgbClr val="FF0000"/>
                </a:solidFill>
              </a:rPr>
              <a:t>работы</a:t>
            </a:r>
            <a:r>
              <a:rPr lang="ru-RU" dirty="0"/>
              <a:t>, заключающиеся в выполнении осужденным </a:t>
            </a:r>
            <a:r>
              <a:rPr lang="ru-RU" b="1" dirty="0">
                <a:solidFill>
                  <a:srgbClr val="FF0000"/>
                </a:solidFill>
              </a:rPr>
              <a:t>в свободное от работы</a:t>
            </a:r>
            <a:r>
              <a:rPr lang="ru-RU" b="1" dirty="0"/>
              <a:t> </a:t>
            </a:r>
            <a:r>
              <a:rPr lang="ru-RU" dirty="0"/>
              <a:t>или учебы </a:t>
            </a:r>
            <a:r>
              <a:rPr lang="ru-RU" b="1" dirty="0">
                <a:solidFill>
                  <a:srgbClr val="FF0000"/>
                </a:solidFill>
              </a:rPr>
              <a:t>время</a:t>
            </a:r>
            <a:r>
              <a:rPr lang="ru-RU" b="1" dirty="0"/>
              <a:t> </a:t>
            </a:r>
            <a:r>
              <a:rPr lang="ru-RU" b="1" dirty="0">
                <a:solidFill>
                  <a:srgbClr val="FF0000"/>
                </a:solidFill>
              </a:rPr>
              <a:t>бесплатных</a:t>
            </a:r>
            <a:r>
              <a:rPr lang="ru-RU" dirty="0"/>
              <a:t> общественно полезных </a:t>
            </a:r>
            <a:r>
              <a:rPr lang="ru-RU" b="1" dirty="0">
                <a:solidFill>
                  <a:srgbClr val="FF0000"/>
                </a:solidFill>
              </a:rPr>
              <a:t>работ</a:t>
            </a:r>
            <a:r>
              <a:rPr lang="ru-RU" dirty="0"/>
              <a:t>. </a:t>
            </a:r>
            <a:endParaRPr lang="en-US" dirty="0" smtClean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100392" y="6453336"/>
            <a:ext cx="836712" cy="4046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11560" y="4149080"/>
            <a:ext cx="7992888" cy="2232248"/>
          </a:xfrm>
          <a:prstGeom prst="flowChartAlternateProcess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Обязательные работы назначаются на срок шестидесяти до четырехсот восьмидесяти часов и отбываются не свыше четырех часов в день.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767212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Ограничение свободы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1740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sz="3600" dirty="0" smtClean="0">
                <a:solidFill>
                  <a:srgbClr val="C00000"/>
                </a:solidFill>
              </a:rPr>
              <a:t>Ограничение свободы подразумевает под собой: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100392" y="6453336"/>
            <a:ext cx="836712" cy="4046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068960"/>
            <a:ext cx="7157595" cy="1008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не уходить из  квартиры в определенное время суток</a:t>
            </a:r>
            <a:r>
              <a:rPr lang="ru-RU" sz="2400" b="1" dirty="0" smtClean="0"/>
              <a:t>;</a:t>
            </a:r>
            <a:endParaRPr lang="ru-RU" sz="24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4077072"/>
            <a:ext cx="7704856" cy="1008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не выезжать за пределы определенного муниципального образования</a:t>
            </a:r>
            <a:r>
              <a:rPr lang="ru-RU" sz="2400" b="1" dirty="0" smtClean="0"/>
              <a:t>;</a:t>
            </a:r>
            <a:endParaRPr lang="ru-RU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5085184"/>
            <a:ext cx="8352928" cy="1008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не изменять место жительства или пребывания, место работы или учебы;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84267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1" animBg="1"/>
      <p:bldP spid="9" grpId="1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Арест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В соответствии </a:t>
            </a:r>
            <a:r>
              <a:rPr lang="ru-RU" b="1" dirty="0" smtClean="0"/>
              <a:t>со ст.54 УК РФ</a:t>
            </a:r>
            <a:r>
              <a:rPr lang="ru-RU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арест заключается в изоляции осужденного в условиях строгой изоляции от общества. </a:t>
            </a:r>
            <a:r>
              <a:rPr lang="ru-RU" dirty="0" smtClean="0"/>
              <a:t>Устанавливается на срок от одного до шести месяцев.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/>
          </a:p>
          <a:p>
            <a:pPr>
              <a:buNone/>
            </a:pPr>
            <a:r>
              <a:rPr lang="ru-RU" sz="3400" dirty="0" smtClean="0"/>
              <a:t>    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100392" y="6453336"/>
            <a:ext cx="836712" cy="4046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1196752"/>
            <a:ext cx="9144000" cy="511256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Осужденным к аресту </a:t>
            </a:r>
            <a:r>
              <a:rPr lang="ru-RU" sz="2800" dirty="0" smtClean="0">
                <a:solidFill>
                  <a:srgbClr val="C00000"/>
                </a:solidFill>
              </a:rPr>
              <a:t>не предоставляются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свидания, кроме свиданий с адвокатами. Не разрешается получение посылок, за исключением предметов первой необходимости.</a:t>
            </a:r>
            <a:b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196752"/>
            <a:ext cx="9144000" cy="511256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Арест </a:t>
            </a:r>
            <a:r>
              <a:rPr lang="ru-RU" sz="2800" dirty="0" smtClean="0">
                <a:solidFill>
                  <a:srgbClr val="C00000"/>
                </a:solidFill>
              </a:rPr>
              <a:t>не назначается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лицам, не достигшим шестнадцатилетнего возраста, а так же беременным и женщинам, имеющим детей в возрасте до трех лет.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Смертная казнь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352839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        </a:t>
            </a:r>
            <a:endParaRPr lang="ru-RU" dirty="0" smtClean="0"/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Смертная казнь в порядке помилования может быть заменена пожизненным лишением свободы или лишением свободы на срок двадцать пять лет.</a:t>
            </a:r>
            <a:br>
              <a:rPr lang="ru-RU" dirty="0" smtClean="0"/>
            </a:br>
            <a:endParaRPr lang="ru-RU" dirty="0" smtClean="0"/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 В 1999 году Конституционным судом был введен мораторий на смертную казнь в России, вследствие чего смертная казнь заменяется на пожизненное лишение свободы.</a:t>
            </a:r>
            <a:endParaRPr lang="ru-RU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100392" y="6453336"/>
            <a:ext cx="836712" cy="4046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395536" y="4725144"/>
            <a:ext cx="8208912" cy="1440160"/>
          </a:xfrm>
          <a:prstGeom prst="flowChartTerminator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Исключительная мера наказания, может быть установлена только за особо тяжкие преступления, посягающие на жизнь.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4e9294d9cdbd08dbef6bad2f62a8350df3be45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</TotalTime>
  <Words>327</Words>
  <Application>Microsoft Office PowerPoint</Application>
  <PresentationFormat>Экран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Виды уголовной ответственности</vt:lpstr>
      <vt:lpstr>Понятие уголовной ответственности </vt:lpstr>
      <vt:lpstr>Уголовная ответственность применяется в целях:  </vt:lpstr>
      <vt:lpstr>Виды уголовной ответственности. </vt:lpstr>
      <vt:lpstr>Штраф </vt:lpstr>
      <vt:lpstr>Обязательные работы</vt:lpstr>
      <vt:lpstr>Ограничение свободы</vt:lpstr>
      <vt:lpstr>Арест</vt:lpstr>
      <vt:lpstr>Смертная казнь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уголовной ответственности</dc:title>
  <dc:creator>student</dc:creator>
  <cp:lastModifiedBy>Сергей</cp:lastModifiedBy>
  <cp:revision>20</cp:revision>
  <dcterms:created xsi:type="dcterms:W3CDTF">2014-12-02T05:00:39Z</dcterms:created>
  <dcterms:modified xsi:type="dcterms:W3CDTF">2014-12-24T19:05:11Z</dcterms:modified>
</cp:coreProperties>
</file>