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9" r:id="rId4"/>
    <p:sldId id="281" r:id="rId5"/>
    <p:sldId id="280" r:id="rId6"/>
    <p:sldId id="260" r:id="rId7"/>
    <p:sldId id="275" r:id="rId8"/>
    <p:sldId id="276" r:id="rId9"/>
    <p:sldId id="277" r:id="rId10"/>
    <p:sldId id="278" r:id="rId11"/>
    <p:sldId id="273" r:id="rId12"/>
    <p:sldId id="274" r:id="rId13"/>
    <p:sldId id="266" r:id="rId14"/>
    <p:sldId id="282" r:id="rId15"/>
    <p:sldId id="283" r:id="rId16"/>
    <p:sldId id="284" r:id="rId17"/>
    <p:sldId id="267" r:id="rId18"/>
    <p:sldId id="261" r:id="rId19"/>
    <p:sldId id="279" r:id="rId20"/>
    <p:sldId id="262" r:id="rId21"/>
    <p:sldId id="264" r:id="rId22"/>
    <p:sldId id="268" r:id="rId23"/>
    <p:sldId id="269" r:id="rId24"/>
    <p:sldId id="265" r:id="rId25"/>
    <p:sldId id="270" r:id="rId26"/>
    <p:sldId id="272" r:id="rId27"/>
    <p:sldId id="263" r:id="rId28"/>
    <p:sldId id="258" r:id="rId29"/>
  </p:sldIdLst>
  <p:sldSz cx="9144000" cy="6858000" type="screen4x3"/>
  <p:notesSz cx="6858000" cy="9144000"/>
  <p:custDataLst>
    <p:tags r:id="rId31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3" autoAdjust="0"/>
    <p:restoredTop sz="94660"/>
  </p:normalViewPr>
  <p:slideViewPr>
    <p:cSldViewPr>
      <p:cViewPr>
        <p:scale>
          <a:sx n="91" d="100"/>
          <a:sy n="91" d="100"/>
        </p:scale>
        <p:origin x="-1195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2F1374-F52C-49AE-91D7-63810611759D}" type="datetimeFigureOut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950CC6-5ABE-464C-846B-268EEF3BEE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3345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64E4F-3107-44BA-B6E2-4422782DA196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37077-D0B3-4BED-A29F-F10033E40A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739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375CD-5870-4F94-88C3-CDF306BA35D9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AFE3C-5AA1-48EF-B44C-BA2DFCF323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1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8368-EC63-4FBE-888F-F182EA6536D4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50B7C-B62F-4C57-973D-E25E042A8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24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AE599-6C36-478F-AF08-AC9AEBDE37AF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F46BD-E730-4580-A830-01C4FE4073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716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9F5D5-24A2-48A4-8420-5180F82DD4ED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6AC10-341E-4190-A551-104F11AF9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4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13884-D37B-4F83-8D1C-E34E56244DC7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895B8-1DE7-4D01-A241-566B6A7F68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653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78946-3F4B-4896-AD19-949CFA5E28A2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354CE-38C4-4048-B56B-30C94879FB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4020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CE015-F941-4D00-ACEE-DAFFC9BD0F42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70DA1-FC9B-4738-BEBC-3ABFD3F568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14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46068-4995-4AFA-B639-93F7A9D971FB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EA29D-5A71-404F-A647-AAF467E94B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25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EB2E3-A439-4500-8B90-D22F9ACA42A5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E6D41-B38C-4F80-AC11-ADEAF82745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454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B4AE-92A5-4E51-9B0A-679709B3AB5D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157E4-4C82-49E5-B8D7-CD0CF8BEDC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77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40CD36-E4EB-447F-B1D0-5BD53B1592B8}" type="datetime1">
              <a:rPr lang="ru-RU"/>
              <a:pPr>
                <a:defRPr/>
              </a:pPr>
              <a:t>25.10.2014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224D73-1B67-4A46-B01A-A227F35A7A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i-sv.com/" TargetMode="External"/><Relationship Id="rId4" Type="http://schemas.openxmlformats.org/officeDocument/2006/relationships/slide" Target="slide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slovari.yandex.ru/~&#1082;&#1085;&#1080;&#1075;&#1080;/&#1041;&#1057;&#1069;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ibrary.cjes.ru/online/?a=con&amp;b_id=333&amp;c_id=2980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slib.net/obw-pedagogika/bondarenko11.html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proceedings.usu.ru/?base=mag/0067(03_$03-2009)&amp;xsln=showArticle.xslt&amp;id=a13&amp;doc=../content.jsp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bibl.tikva.ru/base/B1425/B1425Part22-106.php" TargetMode="External"/><Relationship Id="rId13" Type="http://schemas.openxmlformats.org/officeDocument/2006/relationships/hyperlink" Target="http://www.library.cjes.ru/online/?a=con&amp;b_id=333&amp;c_id=2980" TargetMode="External"/><Relationship Id="rId3" Type="http://schemas.openxmlformats.org/officeDocument/2006/relationships/hyperlink" Target="http://slovari.yandex.ru/~&#1082;&#1085;&#1080;&#1075;&#1080;/&#1041;&#1057;&#1069;/&#1055;&#1091;&#1073;&#1083;&#1080;&#1094;&#1080;&#1089;&#1090;&#1080;&#1082;&#1072;/" TargetMode="External"/><Relationship Id="rId7" Type="http://schemas.openxmlformats.org/officeDocument/2006/relationships/hyperlink" Target="http://oxrana-sredi.narod.ru/world_j.htm" TargetMode="External"/><Relationship Id="rId12" Type="http://schemas.openxmlformats.org/officeDocument/2006/relationships/hyperlink" Target="http://www.dslib.net/obw-pedagogika/bondarenko11.html" TargetMode="External"/><Relationship Id="rId2" Type="http://schemas.openxmlformats.org/officeDocument/2006/relationships/hyperlink" Target="http://www.portalus.ru/modules/shkola/rus_show_archives.php?subaction=showcomments&amp;id=1193140000&amp;archive=1196815207&amp;start_from=&amp;ucat=&amp;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istorichka.ru/materials/istochnikovedenie/9.html" TargetMode="External"/><Relationship Id="rId11" Type="http://schemas.openxmlformats.org/officeDocument/2006/relationships/hyperlink" Target="http://www.bibliofond.ru/view.aspx?id=78547" TargetMode="External"/><Relationship Id="rId5" Type="http://schemas.openxmlformats.org/officeDocument/2006/relationships/hyperlink" Target="http://dic.academic.ru/dic.nsf/enc_literature/3845/%D0%9F%D1%83%D0%B1%D0%BB%D0%B8%D1%86%D0%B8%D1%81%D1%82%D0%B8%D0%BA%D0%B0" TargetMode="External"/><Relationship Id="rId10" Type="http://schemas.openxmlformats.org/officeDocument/2006/relationships/hyperlink" Target="http://llbooktoday.com/book_430_glava_6_A.html" TargetMode="External"/><Relationship Id="rId4" Type="http://schemas.openxmlformats.org/officeDocument/2006/relationships/hyperlink" Target="http://www.vseslova.ru/index.php?dictionary=bes&amp;word=publicistika" TargetMode="External"/><Relationship Id="rId9" Type="http://schemas.openxmlformats.org/officeDocument/2006/relationships/hyperlink" Target="http://journ.ksei.ru/kaf/science/konfjourn/doklady/journved/prohorov/" TargetMode="External"/><Relationship Id="rId14" Type="http://schemas.openxmlformats.org/officeDocument/2006/relationships/hyperlink" Target="http://mediart.ru/blog/svyazi-s-obshestvenn/146-1-nuzhna-li-nam-publitsistik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8313" y="333375"/>
            <a:ext cx="8281987" cy="23336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педагогических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идей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Педагогическая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публицистика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2924175"/>
            <a:ext cx="8351837" cy="27146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План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1. Публицистика, её сущность, формы, виды, жанры.</a:t>
            </a:r>
            <a:endParaRPr lang="ru-RU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  <a:hlinkClick r:id="rId3" action="ppaction://hlinksldjump"/>
              </a:rPr>
              <a:t>2. Сущность педагогической публицистики.</a:t>
            </a:r>
            <a:endParaRPr lang="ru-RU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  <a:hlinkClick r:id="rId4" action="ppaction://hlinksldjump"/>
              </a:rPr>
              <a:t>3. Функции педагогической публицистики.</a:t>
            </a:r>
            <a:endParaRPr lang="ru-RU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5364163" y="6227763"/>
            <a:ext cx="352901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1400"/>
              <a:t>Разработал к.п.н., доц. </a:t>
            </a:r>
            <a:r>
              <a:rPr lang="ru-RU" altLang="ru-RU" sz="1400" b="1">
                <a:hlinkClick r:id="rId5"/>
              </a:rPr>
              <a:t>Сидоров С.В.</a:t>
            </a:r>
            <a:endParaRPr lang="ru-RU" altLang="ru-RU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3"/>
          <p:cNvSpPr>
            <a:spLocks noChangeArrowheads="1"/>
          </p:cNvSpPr>
          <p:nvPr/>
        </p:nvSpPr>
        <p:spPr bwMode="auto">
          <a:xfrm>
            <a:off x="468313" y="2060575"/>
            <a:ext cx="8351837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Публицистика</a:t>
            </a:r>
            <a:r>
              <a:rPr lang="ru-RU" altLang="ru-RU"/>
              <a:t> (от лат. publicus — общественный), род произведений, посвященных актуальным вопросам и явлениям текущей жизни общества. </a:t>
            </a:r>
          </a:p>
          <a:p>
            <a:pPr algn="r" eaLnBrk="1" hangingPunct="1">
              <a:spcBef>
                <a:spcPts val="1200"/>
              </a:spcBef>
              <a:buFontTx/>
              <a:buNone/>
            </a:pPr>
            <a:r>
              <a:rPr lang="ru-RU" altLang="ru-RU" sz="2800" i="1">
                <a:hlinkClick r:id="rId2" action="ppaction://hlinkfile"/>
              </a:rPr>
              <a:t>Большая советская энциклопедия</a:t>
            </a:r>
            <a:endParaRPr lang="ru-RU" altLang="ru-RU" sz="2800" i="1"/>
          </a:p>
        </p:txBody>
      </p:sp>
      <p:sp>
        <p:nvSpPr>
          <p:cNvPr id="3075" name="Прямоугольник 4"/>
          <p:cNvSpPr>
            <a:spLocks noChangeArrowheads="1"/>
          </p:cNvSpPr>
          <p:nvPr/>
        </p:nvSpPr>
        <p:spPr bwMode="auto">
          <a:xfrm>
            <a:off x="395288" y="188913"/>
            <a:ext cx="8316912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FF0000"/>
                </a:solidFill>
              </a:rPr>
              <a:t>1. Публицистика, её сущность, формы, виды, жанры.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35912B-177E-402C-AF36-243C8C24C2D2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539750" y="1916113"/>
            <a:ext cx="8064500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Публицистика играет важную </a:t>
            </a:r>
            <a:r>
              <a:rPr lang="ru-RU" altLang="ru-RU" b="1"/>
              <a:t>политическую и идеологическую роль </a:t>
            </a:r>
            <a:r>
              <a:rPr lang="ru-RU" altLang="ru-RU"/>
              <a:t>как средство выражения общественного мнения, в том числе формирующегося вокруг острых проблем жизни.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0D3614-BF7C-4189-ACF9-831BC8FB6171}" type="slidenum">
              <a:rPr lang="ru-RU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21823C-2B9A-4A7E-9F03-D060A054FD36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5123" name="Прямоугольник 4"/>
          <p:cNvSpPr>
            <a:spLocks noChangeArrowheads="1"/>
          </p:cNvSpPr>
          <p:nvPr/>
        </p:nvSpPr>
        <p:spPr bwMode="auto">
          <a:xfrm>
            <a:off x="0" y="4437063"/>
            <a:ext cx="34194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B050"/>
                </a:solidFill>
              </a:rPr>
              <a:t>Художественный образ</a:t>
            </a:r>
          </a:p>
        </p:txBody>
      </p:sp>
      <p:sp>
        <p:nvSpPr>
          <p:cNvPr id="5125" name="Прямоугольник 6"/>
          <p:cNvSpPr>
            <a:spLocks noChangeArrowheads="1"/>
          </p:cNvSpPr>
          <p:nvPr/>
        </p:nvSpPr>
        <p:spPr bwMode="auto">
          <a:xfrm>
            <a:off x="6659563" y="4437063"/>
            <a:ext cx="23399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B050"/>
                </a:solidFill>
              </a:rPr>
              <a:t>Научное знание</a:t>
            </a:r>
          </a:p>
        </p:txBody>
      </p:sp>
      <p:sp>
        <p:nvSpPr>
          <p:cNvPr id="2" name="Прямоугольник 7"/>
          <p:cNvSpPr>
            <a:spLocks noChangeArrowheads="1"/>
          </p:cNvSpPr>
          <p:nvPr/>
        </p:nvSpPr>
        <p:spPr bwMode="auto">
          <a:xfrm>
            <a:off x="3419475" y="1989138"/>
            <a:ext cx="3240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Публицистика</a:t>
            </a:r>
            <a:endParaRPr lang="ru-RU" altLang="ru-RU"/>
          </a:p>
        </p:txBody>
      </p:sp>
      <p:sp>
        <p:nvSpPr>
          <p:cNvPr id="5126" name="Прямоугольник 8"/>
          <p:cNvSpPr>
            <a:spLocks noChangeArrowheads="1"/>
          </p:cNvSpPr>
          <p:nvPr/>
        </p:nvSpPr>
        <p:spPr bwMode="auto">
          <a:xfrm>
            <a:off x="0" y="1700213"/>
            <a:ext cx="34194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Художественная литература</a:t>
            </a:r>
            <a:endParaRPr lang="ru-RU" altLang="ru-RU"/>
          </a:p>
        </p:txBody>
      </p:sp>
      <p:sp>
        <p:nvSpPr>
          <p:cNvPr id="5127" name="Прямоугольник 9"/>
          <p:cNvSpPr>
            <a:spLocks noChangeArrowheads="1"/>
          </p:cNvSpPr>
          <p:nvPr/>
        </p:nvSpPr>
        <p:spPr bwMode="auto">
          <a:xfrm>
            <a:off x="6516688" y="1700213"/>
            <a:ext cx="2627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Научная литература</a:t>
            </a:r>
            <a:endParaRPr lang="ru-RU" altLang="ru-RU"/>
          </a:p>
        </p:txBody>
      </p:sp>
      <p:sp>
        <p:nvSpPr>
          <p:cNvPr id="5129" name="Прямоугольник 10"/>
          <p:cNvSpPr>
            <a:spLocks noChangeArrowheads="1"/>
          </p:cNvSpPr>
          <p:nvPr/>
        </p:nvSpPr>
        <p:spPr bwMode="auto">
          <a:xfrm>
            <a:off x="3203575" y="3933825"/>
            <a:ext cx="3744913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00B050"/>
                </a:solidFill>
              </a:rPr>
              <a:t>Общественная жизнь и общественное сознание</a:t>
            </a:r>
          </a:p>
        </p:txBody>
      </p:sp>
      <p:sp>
        <p:nvSpPr>
          <p:cNvPr id="4" name="Прямоугольник 11"/>
          <p:cNvSpPr>
            <a:spLocks noChangeArrowheads="1"/>
          </p:cNvSpPr>
          <p:nvPr/>
        </p:nvSpPr>
        <p:spPr bwMode="auto">
          <a:xfrm>
            <a:off x="611188" y="188913"/>
            <a:ext cx="78486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Особенности публицистики по сравнению с художественной и научной литературой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1709738" y="2924175"/>
            <a:ext cx="0" cy="12255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932363" y="2709863"/>
            <a:ext cx="0" cy="12239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831138" y="2924175"/>
            <a:ext cx="0" cy="12255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768F69-A3C4-46BD-822F-BAAAA72B44A1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323850" y="1125538"/>
            <a:ext cx="8280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Первые публицисты – античные ораторы и философы (Сократ, Демосфен, Цицерон и др.). </a:t>
            </a:r>
          </a:p>
        </p:txBody>
      </p:sp>
      <p:sp>
        <p:nvSpPr>
          <p:cNvPr id="6148" name="Прямоугольник 4"/>
          <p:cNvSpPr>
            <a:spLocks noChangeArrowheads="1"/>
          </p:cNvSpPr>
          <p:nvPr/>
        </p:nvSpPr>
        <p:spPr bwMode="auto">
          <a:xfrm>
            <a:off x="755650" y="2565400"/>
            <a:ext cx="79200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Первые газеты были уже в Древнем Египте и Древнем Риме. </a:t>
            </a:r>
          </a:p>
        </p:txBody>
      </p:sp>
      <p:sp>
        <p:nvSpPr>
          <p:cNvPr id="6149" name="Прямоугольник 6"/>
          <p:cNvSpPr>
            <a:spLocks noChangeArrowheads="1"/>
          </p:cNvSpPr>
          <p:nvPr/>
        </p:nvSpPr>
        <p:spPr bwMode="auto">
          <a:xfrm>
            <a:off x="1258888" y="4149725"/>
            <a:ext cx="752633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/>
              <a:t>В средневековой Европе появились информационные бюро: цехи писателей новостей (Рим, Венеция). </a:t>
            </a:r>
          </a:p>
        </p:txBody>
      </p:sp>
      <p:sp>
        <p:nvSpPr>
          <p:cNvPr id="6150" name="Прямоугольник 7"/>
          <p:cNvSpPr>
            <a:spLocks noChangeArrowheads="1"/>
          </p:cNvSpPr>
          <p:nvPr/>
        </p:nvSpPr>
        <p:spPr bwMode="auto">
          <a:xfrm>
            <a:off x="468313" y="188913"/>
            <a:ext cx="806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Некоторые факты из истории публицистики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188" y="765175"/>
            <a:ext cx="7921625" cy="48006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Формы публицистики:  </a:t>
            </a:r>
          </a:p>
          <a:p>
            <a:pPr marL="5400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словесная: письменная и устная; </a:t>
            </a:r>
          </a:p>
          <a:p>
            <a:pPr marL="5400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графически изобразительная (плакат, карикатура); </a:t>
            </a:r>
          </a:p>
          <a:p>
            <a:pPr marL="5400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фото- и кинематографическая (документальное кино, телевидение); </a:t>
            </a:r>
          </a:p>
          <a:p>
            <a:pPr marL="5400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театрально-драматическая; </a:t>
            </a:r>
          </a:p>
          <a:p>
            <a:pPr marL="5400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словесно-музыкальная.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8C6CF1-AFA9-42F6-8F84-8D85CF0A73DE}" type="slidenum">
              <a:rPr lang="ru-RU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0A0C91-AA99-4316-859A-D7CD6CCF467A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611188" y="1628775"/>
            <a:ext cx="8208962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Виды и жанры публицистики </a:t>
            </a:r>
            <a:r>
              <a:rPr lang="ru-RU" altLang="ru-RU" b="1">
                <a:solidFill>
                  <a:srgbClr val="00B0F0"/>
                </a:solidFill>
                <a:hlinkClick r:id="rId2"/>
              </a:rPr>
              <a:t>(В.Л. Цвик)</a:t>
            </a:r>
            <a:r>
              <a:rPr lang="ru-RU" altLang="ru-RU" b="1">
                <a:solidFill>
                  <a:srgbClr val="00B0F0"/>
                </a:solidFill>
              </a:rPr>
              <a:t>: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/>
              <a:t>Основные виды: информационная, аналитическая, художественная.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/>
              <a:t>Каждый вид предполагает использование определённых жанров. </a:t>
            </a: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7C7A86-5780-4847-95E0-EB86A3694FCE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16013" y="2708275"/>
            <a:ext cx="7632700" cy="304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Жанры информационной публицистики:</a:t>
            </a:r>
            <a:r>
              <a:rPr lang="ru-RU" sz="3200" dirty="0"/>
              <a:t>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заметка (текст может быть опубликован в печати или прочитан на радио, сопровождать изображение на ТВ);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интервью;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событийный репортаж.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288" y="692150"/>
            <a:ext cx="7129462" cy="157003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</a:rPr>
              <a:t>Информационная публицистика</a:t>
            </a:r>
            <a:r>
              <a:rPr lang="ru-RU" sz="3200" b="1" dirty="0"/>
              <a:t> </a:t>
            </a:r>
            <a:r>
              <a:rPr lang="ru-RU" sz="3200" dirty="0"/>
              <a:t>констатирует свершившиеся факты, отдельные события.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D95F23-9E5C-4A46-918B-04D69483AA7B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42988" y="2852738"/>
            <a:ext cx="7632700" cy="30464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Жанры аналитической публицистики: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проблемная статья в печати;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проблемный репортаж;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беседа;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комментарий;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обозрение (в прессе, на радио и ТВ).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8313" y="476250"/>
            <a:ext cx="7632700" cy="20621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</a:rPr>
              <a:t>Аналитическая публицистика</a:t>
            </a:r>
            <a:r>
              <a:rPr lang="ru-RU" sz="3200" dirty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вскрывает причинно-следственные связи между явлениями, даёт им социально-политическую оценку.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1484DD-24C4-4F7C-B2D4-6A8185980820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16013" y="2924175"/>
            <a:ext cx="7632700" cy="2555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Жанры художественной публицистики: 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зарисовка;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очерк;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эссе;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- фельетон и др. сатирические жанры.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8313" y="836613"/>
            <a:ext cx="7056437" cy="15700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</a:rPr>
              <a:t>Художественная публицистика </a:t>
            </a:r>
            <a:r>
              <a:rPr lang="ru-RU" sz="3200" dirty="0"/>
              <a:t>раскрывает типическое, общее, через индивидуальное, отдельное.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8B1AFA-5533-4C93-A0F5-5264D258A805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750" y="2060575"/>
            <a:ext cx="8135938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+mn-lt"/>
              </a:rPr>
              <a:t>1.</a:t>
            </a:r>
            <a:r>
              <a:rPr lang="ru-RU" sz="3200" dirty="0">
                <a:latin typeface="+mn-lt"/>
              </a:rPr>
              <a:t> </a:t>
            </a:r>
            <a:r>
              <a:rPr lang="ru-RU" sz="3200" b="1" i="1" dirty="0" err="1">
                <a:latin typeface="+mn-lt"/>
              </a:rPr>
              <a:t>Социопознавательная</a:t>
            </a:r>
            <a:r>
              <a:rPr lang="ru-RU" sz="3200" b="1" i="1" dirty="0">
                <a:latin typeface="+mn-lt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(информационно-познавательная)</a:t>
            </a:r>
            <a:r>
              <a:rPr lang="ru-RU" sz="3200" dirty="0">
                <a:latin typeface="+mn-lt"/>
              </a:rPr>
              <a:t>: познавать общественные явления, используя «все накопленные человечеством познавательные средства – и научные, логико-понятийные, и художественные, эмоционально-образные».</a:t>
            </a:r>
          </a:p>
        </p:txBody>
      </p:sp>
      <p:sp>
        <p:nvSpPr>
          <p:cNvPr id="12292" name="Прямоугольник 5"/>
          <p:cNvSpPr>
            <a:spLocks noChangeArrowheads="1"/>
          </p:cNvSpPr>
          <p:nvPr/>
        </p:nvSpPr>
        <p:spPr bwMode="auto">
          <a:xfrm>
            <a:off x="1258888" y="476250"/>
            <a:ext cx="66262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Основные функции публицистики (Е.П. Прохоров):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C7FF39-9CF8-459A-8328-6B06725CDB9C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750" y="1341438"/>
            <a:ext cx="8208963" cy="40306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2. </a:t>
            </a:r>
            <a:r>
              <a:rPr lang="ru-RU" sz="3200" b="1" i="1" dirty="0" err="1">
                <a:latin typeface="+mn-lt"/>
              </a:rPr>
              <a:t>Социопсихологическая</a:t>
            </a:r>
            <a:r>
              <a:rPr lang="ru-RU" sz="3200" b="1" i="1" dirty="0">
                <a:latin typeface="+mn-lt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(социально-педагогическая)</a:t>
            </a:r>
            <a:r>
              <a:rPr lang="ru-RU" sz="3200" dirty="0">
                <a:latin typeface="+mn-lt"/>
              </a:rPr>
              <a:t>: формировать общественное сознание, «постоянно откликаясь на реалии общественного мнения, стремиться «вести» его за собой, своим (желательно адекватным) представлением о должном состоянии массового сознания»).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395288" y="260350"/>
            <a:ext cx="83534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FF0000"/>
                </a:solidFill>
              </a:rPr>
              <a:t>2. Сущность педагогической публицистики.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4E7A0-6DFA-4E5F-8AAC-47065F74AAD9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14340" name="Прямоугольник 6"/>
          <p:cNvSpPr>
            <a:spLocks noChangeArrowheads="1"/>
          </p:cNvSpPr>
          <p:nvPr/>
        </p:nvSpPr>
        <p:spPr bwMode="auto">
          <a:xfrm>
            <a:off x="395288" y="1196975"/>
            <a:ext cx="85693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/>
              <a:t>Педагогическая публицистика</a:t>
            </a:r>
            <a:r>
              <a:rPr lang="ru-RU" altLang="ru-RU"/>
              <a:t> как массовое явление возникает с развитием журналов и газет в XIX в.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979613" y="3141663"/>
            <a:ext cx="6696075" cy="25542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+mn-lt"/>
                <a:hlinkClick r:id="rId2"/>
              </a:rPr>
              <a:t>Н.И. Бондаренко</a:t>
            </a:r>
            <a:r>
              <a:rPr lang="ru-RU" sz="3200" dirty="0">
                <a:latin typeface="+mn-lt"/>
              </a:rPr>
              <a:t> разграничивает современные понятия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latin typeface="+mn-lt"/>
              </a:rPr>
              <a:t>«педагогическая пресса»,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latin typeface="+mn-lt"/>
              </a:rPr>
              <a:t>«педагогическая журналистика», 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latin typeface="+mn-lt"/>
              </a:rPr>
              <a:t>«педагогическая публицистика»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92F105-A5D6-41F2-A54E-8A8B6A5385AE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15363" name="Прямоугольник 3"/>
          <p:cNvSpPr>
            <a:spLocks noChangeArrowheads="1"/>
          </p:cNvSpPr>
          <p:nvPr/>
        </p:nvSpPr>
        <p:spPr bwMode="auto">
          <a:xfrm>
            <a:off x="468313" y="1700213"/>
            <a:ext cx="8280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/>
              <a:t>Педагогическая пресса </a:t>
            </a:r>
            <a:r>
              <a:rPr lang="ru-RU" altLang="ru-RU"/>
              <a:t>– вся совокупность</a:t>
            </a:r>
            <a:br>
              <a:rPr lang="ru-RU" altLang="ru-RU"/>
            </a:br>
            <a:r>
              <a:rPr lang="ru-RU" altLang="ru-RU"/>
              <a:t>газет, журналов, периодических и непериодических сборников, которые</a:t>
            </a:r>
            <a:br>
              <a:rPr lang="ru-RU" altLang="ru-RU"/>
            </a:br>
            <a:r>
              <a:rPr lang="ru-RU" altLang="ru-RU"/>
              <a:t>целиком или частично посвящены проблемам образования, вопросам педагогической теории и практики.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4F0EC3-E3E9-485B-A74D-8551142DF337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196850"/>
            <a:ext cx="8569325" cy="6002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+mn-lt"/>
              </a:rPr>
              <a:t>Педагогическая журналистика </a:t>
            </a:r>
            <a:r>
              <a:rPr lang="ru-RU" sz="3200" dirty="0">
                <a:latin typeface="+mn-lt"/>
              </a:rPr>
              <a:t>— многогранное явление, включающее в себя: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профессиональную деятельность по сбору, переработке и распространению актуальной педагогической информации;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многообразную продукцию этой деятельности;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каналы распространения педагогической журналистской информации;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совокупность профессий в ее рамках;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соответствующий предмет изучения и преподавания в учебных заведениях.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CC7DFD-2547-4982-8A9F-B6F270545547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611188" y="1341438"/>
            <a:ext cx="7921625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/>
              <a:t>Педагогическая публицистика </a:t>
            </a:r>
            <a:r>
              <a:rPr lang="ru-RU" altLang="ru-RU"/>
              <a:t>– жанр</a:t>
            </a:r>
            <a:br>
              <a:rPr lang="ru-RU" altLang="ru-RU"/>
            </a:br>
            <a:r>
              <a:rPr lang="ru-RU" altLang="ru-RU"/>
              <a:t>педагогической журналистики, род произведений (публикаций),</a:t>
            </a:r>
            <a:br>
              <a:rPr lang="ru-RU" altLang="ru-RU"/>
            </a:br>
            <a:r>
              <a:rPr lang="ru-RU" altLang="ru-RU"/>
              <a:t>посвященных острым, насущным проблемам и явлениям системы образования и изложенных, как правило, в яркой полемичной форме.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388" y="1125538"/>
          <a:ext cx="8785225" cy="52689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20602"/>
                <a:gridCol w="4464623"/>
              </a:tblGrid>
              <a:tr h="103435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Научно-педагогическая литература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Педагогическая</a:t>
                      </a:r>
                      <a:r>
                        <a:rPr lang="ru-RU" sz="2800" baseline="0" dirty="0" smtClean="0"/>
                        <a:t> публицистика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</a:tr>
              <a:tr h="94498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Адресована специалистам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Адресована широкому кругу читателей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</a:tr>
              <a:tr h="972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Стилистически</a:t>
                      </a:r>
                      <a:r>
                        <a:rPr lang="ru-RU" sz="2800" baseline="0" dirty="0" smtClean="0"/>
                        <a:t> нейтральна, объективна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Образна, субъективна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</a:tr>
              <a:tr h="94498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Оперирует научными фактами и понятиями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Допускает популяризацию научных фактов</a:t>
                      </a:r>
                      <a:r>
                        <a:rPr lang="ru-RU" sz="2800" baseline="0" dirty="0" smtClean="0"/>
                        <a:t> </a:t>
                      </a:r>
                      <a:r>
                        <a:rPr lang="ru-RU" sz="2800" dirty="0" smtClean="0"/>
                        <a:t>и понятий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</a:tr>
              <a:tr h="137176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Освещает</a:t>
                      </a:r>
                      <a:r>
                        <a:rPr lang="ru-RU" sz="2800" baseline="0" dirty="0" smtClean="0"/>
                        <a:t> актуальные проблемы педагогической науки и практики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Освещает актуальные проблемы взаимодействия общества и образования </a:t>
                      </a:r>
                      <a:endParaRPr lang="ru-RU" sz="2800" dirty="0"/>
                    </a:p>
                  </a:txBody>
                  <a:tcPr marL="91443" marR="91443" marT="45713" marB="45713"/>
                </a:tc>
              </a:tr>
            </a:tbl>
          </a:graphicData>
        </a:graphic>
      </p:graphicFrame>
      <p:sp>
        <p:nvSpPr>
          <p:cNvPr id="18454" name="Прямоугольник 2"/>
          <p:cNvSpPr>
            <a:spLocks noChangeArrowheads="1"/>
          </p:cNvSpPr>
          <p:nvPr/>
        </p:nvSpPr>
        <p:spPr bwMode="auto">
          <a:xfrm>
            <a:off x="468313" y="0"/>
            <a:ext cx="814863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Сравнение научно-педагогической литературы и педагогической публицистики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F004E3-EC57-414C-B2FC-5767863E81CA}" type="slidenum">
              <a:rPr lang="ru-RU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650" y="1052513"/>
            <a:ext cx="7704138" cy="50165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  <a:sym typeface="Wingdings" pitchFamily="2" charset="2"/>
                <a:hlinkClick r:id="rId2"/>
              </a:rPr>
              <a:t>По Т.А. </a:t>
            </a:r>
            <a:r>
              <a:rPr lang="ru-RU" sz="3200" b="1" dirty="0" err="1">
                <a:solidFill>
                  <a:srgbClr val="00B0F0"/>
                </a:solidFill>
                <a:latin typeface="+mn-lt"/>
                <a:sym typeface="Wingdings" pitchFamily="2" charset="2"/>
                <a:hlinkClick r:id="rId2"/>
              </a:rPr>
              <a:t>Сутыриной</a:t>
            </a:r>
            <a:r>
              <a:rPr lang="ru-RU" sz="3200" b="1" dirty="0">
                <a:solidFill>
                  <a:srgbClr val="00B0F0"/>
                </a:solidFill>
                <a:latin typeface="+mn-lt"/>
                <a:sym typeface="Wingdings" pitchFamily="2" charset="2"/>
                <a:hlinkClick r:id="rId2"/>
              </a:rPr>
              <a:t>:</a:t>
            </a:r>
            <a:r>
              <a:rPr lang="ru-RU" sz="3200" dirty="0">
                <a:latin typeface="+mn-lt"/>
              </a:rPr>
              <a:t>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информационная,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формирующая,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воспитательная,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интегрирующая,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стимулирующая,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актуализирующая,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инверсионная,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функция антиципации, </a:t>
            </a:r>
          </a:p>
          <a:p>
            <a:pPr indent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функция апперцепции и др.</a:t>
            </a:r>
          </a:p>
        </p:txBody>
      </p:sp>
      <p:sp>
        <p:nvSpPr>
          <p:cNvPr id="19459" name="Прямоугольник 2"/>
          <p:cNvSpPr>
            <a:spLocks noChangeArrowheads="1"/>
          </p:cNvSpPr>
          <p:nvPr/>
        </p:nvSpPr>
        <p:spPr bwMode="auto">
          <a:xfrm>
            <a:off x="250825" y="260350"/>
            <a:ext cx="86423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FF0000"/>
                </a:solidFill>
              </a:rPr>
              <a:t>3. Функции педагогической публицистики.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D40901-253B-4A7E-BAA9-B7A9A3C1D572}" type="slidenum">
              <a:rPr lang="ru-RU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9A7EAA-0460-4FE9-81F7-E1310A7384E6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684213" y="1484313"/>
            <a:ext cx="777557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i="1"/>
              <a:t>Информационная</a:t>
            </a:r>
            <a:r>
              <a:rPr lang="ru-RU" altLang="ru-RU"/>
              <a:t>: педагогическая публицистика отражает актуальные, общественно значимые педагогические проблемы, сообщает о них общественности, делает научно-педагогические знания доступными широкому кругу людей.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611188" y="2133600"/>
            <a:ext cx="792162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Функция антиципации </a:t>
            </a:r>
            <a:r>
              <a:rPr lang="ru-RU" altLang="ru-RU"/>
              <a:t>(от лат. </a:t>
            </a:r>
            <a:r>
              <a:rPr lang="ru-RU" altLang="ru-RU" i="1"/>
              <a:t>аnticipation </a:t>
            </a:r>
            <a:r>
              <a:rPr lang="ru-RU" altLang="ru-RU"/>
              <a:t>— предвосхищение): предвосхищает, предвидит развитие событий, явлений, идей, результатов действий, новаций и т.д.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B318E6-6BA8-493A-9725-510691892202}" type="slidenum">
              <a:rPr lang="ru-RU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539750" y="1989138"/>
            <a:ext cx="8424863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Формирующая</a:t>
            </a:r>
            <a:r>
              <a:rPr lang="ru-RU" altLang="ru-RU"/>
              <a:t>: целенаправленно формирует общественное мнение по проблемам современного педагогического процесса, внедряет в общественное сознание новые педагогические идеи.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5C7B9B-29F4-49B1-A780-760B1F744192}" type="slidenum">
              <a:rPr lang="ru-RU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755650" y="1628775"/>
            <a:ext cx="7704138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Воспитательная</a:t>
            </a:r>
            <a:r>
              <a:rPr lang="ru-RU" altLang="ru-RU"/>
              <a:t>: активно воздействует на сознание и поведение читателей, формирует целевые установки педагогического сознания через представления, взгляды, убеждения; формирует активную жизненную позицию.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1E3DD0-2BA6-4AFE-B15F-F0BF1A6A75B4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900113" y="1989138"/>
            <a:ext cx="78486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Интегрирующая</a:t>
            </a:r>
            <a:r>
              <a:rPr lang="ru-RU" altLang="ru-RU"/>
              <a:t>: объединяет информацию из различных областей образования, культуры, науки и создает новое упорядоченное единство и целостность знаний.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CF73-997F-4AD8-AAE5-CEF04EC0A40B}" type="slidenum">
              <a:rPr lang="ru-RU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1"/>
          <p:cNvSpPr>
            <a:spLocks noChangeArrowheads="1"/>
          </p:cNvSpPr>
          <p:nvPr/>
        </p:nvSpPr>
        <p:spPr bwMode="auto">
          <a:xfrm>
            <a:off x="539750" y="1844675"/>
            <a:ext cx="7993063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Стимулирующая</a:t>
            </a:r>
            <a:r>
              <a:rPr lang="ru-RU" altLang="ru-RU"/>
              <a:t>: позволяет использовать знания в качестве ориентира или даже руководства к действию; побуждает к самостоятельному решению теоретических и практических проблем.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146A12-17EB-4C68-BD85-C09CDFC4F1BA}" type="slidenum">
              <a:rPr lang="ru-RU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1"/>
          <p:cNvSpPr>
            <a:spLocks noChangeArrowheads="1"/>
          </p:cNvSpPr>
          <p:nvPr/>
        </p:nvSpPr>
        <p:spPr bwMode="auto">
          <a:xfrm>
            <a:off x="611188" y="1484313"/>
            <a:ext cx="78486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Актуализирующая</a:t>
            </a:r>
            <a:r>
              <a:rPr lang="ru-RU" altLang="ru-RU"/>
              <a:t>: постижение педагогической действительности, её проблем и целей, осмысление педагогического опыта, искусства воспитания, профессиональной компетентности педагогов, перевод потенциального знания в актуальное.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DB0D7A-D863-4F05-A750-3E37ECDE5020}" type="slidenum">
              <a:rPr lang="ru-RU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539750" y="1700213"/>
            <a:ext cx="8208963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b="1" i="1"/>
              <a:t>Инверсионная</a:t>
            </a:r>
            <a:r>
              <a:rPr lang="ru-RU" altLang="ru-RU"/>
              <a:t>: педагогическая публицистика не только «черпает» идеи, проблемы, «сюжеты» из социума, но и сама оказывает влияние на последующий ход развития социальной жизни и образования как социального института.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911585-F6E2-4101-8795-7802B64ADD89}" type="slidenum">
              <a:rPr lang="ru-RU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1"/>
          <p:cNvSpPr>
            <a:spLocks noChangeArrowheads="1"/>
          </p:cNvSpPr>
          <p:nvPr/>
        </p:nvSpPr>
        <p:spPr bwMode="auto">
          <a:xfrm>
            <a:off x="468313" y="1700213"/>
            <a:ext cx="8280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i="1"/>
              <a:t>Функция апперцепции </a:t>
            </a:r>
            <a:r>
              <a:rPr lang="ru-RU" altLang="ru-RU"/>
              <a:t>(от лат. </a:t>
            </a:r>
            <a:r>
              <a:rPr lang="ru-RU" altLang="ru-RU" i="1"/>
              <a:t>ad </a:t>
            </a:r>
            <a:r>
              <a:rPr lang="ru-RU" altLang="ru-RU"/>
              <a:t>— к, </a:t>
            </a:r>
            <a:r>
              <a:rPr lang="ru-RU" altLang="ru-RU" i="1"/>
              <a:t>perceptio </a:t>
            </a:r>
            <a:r>
              <a:rPr lang="ru-RU" altLang="ru-RU"/>
              <a:t>— восприятие): помогает читателю эффективнее воспринимать педагогическую информацию, обращаясь к его жизненному опыту и расширяя его, опираясь на особенности восприятия личности.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549890-F950-4F6A-A0CD-3E187B22E841}" type="slidenum">
              <a:rPr lang="ru-RU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250825" y="115888"/>
            <a:ext cx="8785225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ru-RU" altLang="ru-RU" sz="1600" b="1"/>
              <a:t>Использованные источники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sz="1400"/>
              <a:t>Белкин А.С., Кутьев В.О. Актуальные понятия современной педагогики. – Режим доступа:  </a:t>
            </a:r>
            <a:r>
              <a:rPr lang="en-US" altLang="ru-RU" sz="1400">
                <a:hlinkClick r:id="rId2"/>
              </a:rPr>
              <a:t>http://www.portalus.ru/modules/shkola/rus_show_archives.php?subaction=showcomments&amp;id=1193140000&amp;archive=1196815207&amp;start_from=&amp;ucat=&amp;</a:t>
            </a:r>
            <a:r>
              <a:rPr lang="ru-RU" altLang="ru-RU" sz="1400"/>
              <a:t>  </a:t>
            </a:r>
            <a:r>
              <a:rPr lang="ru-RU" altLang="ru-RU" sz="1400">
                <a:hlinkClick r:id="rId3"/>
              </a:rPr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altLang="ru-RU" sz="1400"/>
              <a:t>Сутырина Т. А. Ментально-миссионная роль педагогической публицистики. – Режим доступа:</a:t>
            </a:r>
            <a:r>
              <a:rPr lang="ru-RU" altLang="ru-RU" sz="1400">
                <a:hlinkClick r:id="rId3"/>
              </a:rPr>
              <a:t> </a:t>
            </a:r>
            <a:r>
              <a:rPr lang="en-US" altLang="ru-RU" sz="1400">
                <a:hlinkClick r:id="rId3"/>
              </a:rPr>
              <a:t>http://proceedings.usu.ru/?base=mag/0067(03_$03-2009)&amp;xsln=showArticle.xslt&amp;id=a13&amp;doc=../content.jsp</a:t>
            </a:r>
            <a:r>
              <a:rPr lang="ru-RU" altLang="ru-RU" sz="1400">
                <a:hlinkClick r:id="rId3"/>
              </a:rPr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3"/>
              </a:rPr>
              <a:t>http://slovari.yandex.ru/~</a:t>
            </a:r>
            <a:r>
              <a:rPr lang="ru-RU" altLang="ru-RU" sz="1400">
                <a:hlinkClick r:id="rId3"/>
              </a:rPr>
              <a:t>книги/БСЭ/Публицистика/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4"/>
              </a:rPr>
              <a:t>http://www.vseslova.ru/index.php?dictionary=bes&amp;word=publicistika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5"/>
              </a:rPr>
              <a:t>http://dic.academic.ru/dic.nsf/enc_literature/3845/%D0%9F%D1%83%D0%B1%D0%BB%D0%B8%D1%86%D0%B8%D1%81%D1%82%D0%B8%D0%BA%D0%B0</a:t>
            </a:r>
            <a:r>
              <a:rPr lang="ru-RU" altLang="ru-RU" sz="1400"/>
              <a:t>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6"/>
              </a:rPr>
              <a:t>http://www.historichka.ru/materials/istochnikovedenie/9.html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7"/>
              </a:rPr>
              <a:t>http://oxrana-sredi.narod.ru/world_j.htm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8"/>
              </a:rPr>
              <a:t>http://bibl.tikva.ru/base/B1425/B1425Part22-106.php#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9"/>
              </a:rPr>
              <a:t>http://journ.ksei.ru/kaf/science/konfjourn/doklady/journved/prohorov/</a:t>
            </a:r>
            <a:r>
              <a:rPr lang="ru-RU" altLang="ru-RU" sz="1400"/>
              <a:t> 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10"/>
              </a:rPr>
              <a:t>http://llbooktoday.com/book_430_glava_6_A.html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11"/>
              </a:rPr>
              <a:t>http://www.bibliofond.ru/view.aspx?id=78547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12"/>
              </a:rPr>
              <a:t>http://www.dslib.net/obw-pedagogika/bondarenko11.html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13"/>
              </a:rPr>
              <a:t>http://www.library.cjes.ru/online/?a=con&amp;b_id=333&amp;c_id=2980</a:t>
            </a:r>
            <a:r>
              <a:rPr lang="ru-RU" altLang="ru-RU" sz="1400"/>
              <a:t>   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US" altLang="ru-RU" sz="1400">
                <a:hlinkClick r:id="rId14"/>
              </a:rPr>
              <a:t>http://mediart.ru/blog/svyazi-s-obshestvenn/146-1-nuzhna-li-nam-publitsistika.html</a:t>
            </a:r>
            <a:r>
              <a:rPr lang="ru-RU" altLang="ru-RU" sz="1400"/>
              <a:t>  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1D8225-D0F3-4C90-A204-52A0928FC902}" type="slidenum">
              <a:rPr lang="ru-RU"/>
              <a:pPr>
                <a:defRPr/>
              </a:pPr>
              <a:t>28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ce732fb44ad0b5945896f5c11d2921493e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969</Words>
  <Application>Microsoft Office PowerPoint</Application>
  <PresentationFormat>Экран (4:3)</PresentationFormat>
  <Paragraphs>142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Wingdings</vt:lpstr>
      <vt:lpstr>Тема Office</vt:lpstr>
      <vt:lpstr>Источники педагогических идей  Педагогическая публицистика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4  Современная педагогическая публицистика, научная и художественная литература</dc:title>
  <dc:creator>Сергей Сидоров</dc:creator>
  <cp:lastModifiedBy>Сергей</cp:lastModifiedBy>
  <cp:revision>40</cp:revision>
  <dcterms:modified xsi:type="dcterms:W3CDTF">2014-10-25T07:20:28Z</dcterms:modified>
</cp:coreProperties>
</file>