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3" r:id="rId21"/>
    <p:sldId id="277" r:id="rId22"/>
    <p:sldId id="278" r:id="rId23"/>
    <p:sldId id="279" r:id="rId24"/>
    <p:sldId id="280" r:id="rId25"/>
    <p:sldId id="281" r:id="rId26"/>
    <p:sldId id="275" r:id="rId27"/>
    <p:sldId id="276" r:id="rId28"/>
    <p:sldId id="282" r:id="rId29"/>
    <p:sldId id="286" r:id="rId30"/>
    <p:sldId id="285" r:id="rId31"/>
    <p:sldId id="284" r:id="rId32"/>
  </p:sldIdLst>
  <p:sldSz cx="9144000" cy="6858000" type="screen4x3"/>
  <p:notesSz cx="6858000" cy="9144000"/>
  <p:custDataLst>
    <p:tags r:id="rId3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567C91-BA4E-4A9E-9D20-387DE18471F8}" type="datetimeFigureOut">
              <a:rPr lang="ru-RU" smtClean="0"/>
              <a:t>25.10.2014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5D391-C4ED-477A-8A51-9A728F0FB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678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3860-380B-451F-829C-799C786F2940}" type="datetime1">
              <a:rPr lang="ru-RU" smtClean="0"/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0698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C1B80-D9F6-4102-855D-A84F2CCF3478}" type="datetime1">
              <a:rPr lang="ru-RU" smtClean="0"/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39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A6127-DC6C-452F-835F-CBCAF32CC707}" type="datetime1">
              <a:rPr lang="ru-RU" smtClean="0"/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699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1A510-4587-4B0D-B1FD-075EBF6B1B36}" type="datetime1">
              <a:rPr lang="ru-RU" smtClean="0"/>
              <a:t>25.10.2014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508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65E1-EA67-44BB-8735-E1C7F697AAC6}" type="datetime1">
              <a:rPr lang="ru-RU" smtClean="0"/>
              <a:t>25.10.2014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343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53A4-9EDC-42C7-9C5E-88C44D0029DF}" type="datetime1">
              <a:rPr lang="ru-RU" smtClean="0"/>
              <a:t>25.10.2014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1086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4012-8FAB-4542-A527-AB3F38E1FDAC}" type="datetime1">
              <a:rPr lang="ru-RU" smtClean="0"/>
              <a:t>25.10.2014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389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6F035-67E5-48B5-9902-B3A4E86495B4}" type="datetime1">
              <a:rPr lang="ru-RU" smtClean="0"/>
              <a:t>25.10.2014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330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55096-3290-4751-94AA-B8066B38286D}" type="datetime1">
              <a:rPr lang="ru-RU" smtClean="0"/>
              <a:t>25.10.2014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057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9152A-F777-441D-A02C-032957790B49}" type="datetime1">
              <a:rPr lang="ru-RU" smtClean="0"/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220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7BF2-9695-4612-A822-1B003074ACC3}" type="datetime1">
              <a:rPr lang="ru-RU" smtClean="0"/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487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94859-286B-441C-B29A-D6F6CD9E7C61}" type="datetime1">
              <a:rPr lang="ru-RU" smtClean="0"/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83CEB-895E-427D-911C-7451105197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98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hyperlink" Target="http://si-sv.com/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1.xml"/><Relationship Id="rId5" Type="http://schemas.openxmlformats.org/officeDocument/2006/relationships/slide" Target="slide18.xml"/><Relationship Id="rId4" Type="http://schemas.openxmlformats.org/officeDocument/2006/relationships/slide" Target="slide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Posobiya/vved_v_ped/tema_5.htm" TargetMode="External"/><Relationship Id="rId2" Type="http://schemas.openxmlformats.org/officeDocument/2006/relationships/hyperlink" Target="http://si-sv.com/Posobiya/vved_v_ped/seminari.htm#&#1047;&#1072;&#1085;&#1103;&#1090;&#1080;&#1103;_6-7._&#1048;&#1089;&#1090;&#1086;&#1095;&#1085;&#1080;&#1082;&#1080;_&#1087;&#1077;&#1076;&#1072;&#1075;&#1086;&#1075;&#1080;&#1095;&#1077;&#1089;&#1082;&#1080;&#1093;_&#1080;&#1076;&#1077;&#1081;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i-sv.com/Posobiya/vved_v_ped/tema_5.htm#&#1053;&#1086;&#1074;&#1099;&#1077;_&#1090;&#1077;&#1088;&#1084;&#1080;&#1085;&#1099;" TargetMode="External"/><Relationship Id="rId4" Type="http://schemas.openxmlformats.org/officeDocument/2006/relationships/hyperlink" Target="http://si-sv.com/Posobiya/vved_v_ped/tema_5.htm#&#1050;&#1086;&#1085;&#1090;&#1088;&#1086;&#1083;&#1100;&#1085;&#1099;&#1077;_&#1074;&#1086;&#1087;&#1088;&#1086;&#1089;&#1099;_&#1080;_&#1079;&#1072;&#1076;&#1072;&#1085;&#1080;&#1103;_&#1087;&#1086;_&#1090;&#1077;&#1084;&#1077;_&#1048;&#1089;&#1090;&#1086;&#1095;&#1085;&#1080;&#1082;&#1080;_&#1087;&#1077;&#1076;&#1072;&#1075;&#1086;&#1075;&#1080;&#1095;&#1077;&#1089;&#1082;&#1080;&#1093;_&#1080;&#1076;&#1077;&#1081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16631"/>
            <a:ext cx="82089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 педагогических идей</a:t>
            </a:r>
            <a:endParaRPr lang="ru-RU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828" y="1628800"/>
            <a:ext cx="84963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3200" b="1" dirty="0" smtClean="0"/>
              <a:t>План</a:t>
            </a:r>
          </a:p>
          <a:p>
            <a:pPr>
              <a:spcAft>
                <a:spcPts val="1200"/>
              </a:spcAft>
            </a:pPr>
            <a:r>
              <a:rPr lang="ru-RU" sz="3200" dirty="0" smtClean="0">
                <a:hlinkClick r:id="rId2" action="ppaction://hlinksldjump"/>
              </a:rPr>
              <a:t>1. Разнообразие педагогических источников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>
                <a:hlinkClick r:id="rId3" action="ppaction://hlinksldjump"/>
              </a:rPr>
              <a:t>2. Письменные педагогические источники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>
                <a:hlinkClick r:id="rId4" action="ppaction://hlinksldjump"/>
              </a:rPr>
              <a:t>3. Научная литература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>
                <a:hlinkClick r:id="rId5" action="ppaction://hlinksldjump"/>
              </a:rPr>
              <a:t>4. Народная педагогика</a:t>
            </a:r>
            <a:endParaRPr lang="ru-RU" sz="3200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00025" y="5877272"/>
            <a:ext cx="464050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Aft>
                <a:spcPts val="1200"/>
              </a:spcAft>
            </a:pPr>
            <a:r>
              <a:rPr lang="ru-RU" altLang="ru-RU" sz="2000" b="1" dirty="0">
                <a:solidFill>
                  <a:srgbClr val="000000"/>
                </a:solidFill>
                <a:hlinkClick r:id="rId6" action="ppaction://hlinksldjump"/>
              </a:rPr>
              <a:t>Для самостоятельной работы студентов</a:t>
            </a:r>
            <a:endParaRPr lang="ru-RU" altLang="ru-RU" sz="2000" b="1" dirty="0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</a:t>
            </a:fld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364163" y="6381750"/>
            <a:ext cx="3529012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ru-RU" altLang="ru-RU" sz="1400" dirty="0"/>
              <a:t>Разработал </a:t>
            </a:r>
            <a:r>
              <a:rPr lang="ru-RU" altLang="ru-RU" sz="1400" dirty="0" err="1"/>
              <a:t>к.п.н</a:t>
            </a:r>
            <a:r>
              <a:rPr lang="ru-RU" altLang="ru-RU" sz="1400" dirty="0"/>
              <a:t>., доц. </a:t>
            </a:r>
            <a:r>
              <a:rPr lang="ru-RU" altLang="ru-RU" sz="1400" b="1" dirty="0">
                <a:hlinkClick r:id="rId7"/>
              </a:rPr>
              <a:t>Сидоров С.В.</a:t>
            </a:r>
            <a:endParaRPr lang="ru-RU" alt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358508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11752" y="3068960"/>
            <a:ext cx="9144000" cy="3789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-11752" y="1700807"/>
            <a:ext cx="9144000" cy="136815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0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4000" b="1" dirty="0" smtClean="0">
                <a:solidFill>
                  <a:srgbClr val="FF0000"/>
                </a:solidFill>
              </a:rPr>
              <a:t>1. Разнообразие педагогических источников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15004" y="5039252"/>
            <a:ext cx="2698800" cy="584775"/>
          </a:xfrm>
          <a:prstGeom prst="rect">
            <a:avLst/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prstClr val="black"/>
                </a:solidFill>
              </a:rPr>
              <a:t>Письменные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05135" y="5039252"/>
            <a:ext cx="2036960" cy="584775"/>
          </a:xfrm>
          <a:prstGeom prst="rect">
            <a:avLst/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3200" dirty="0" smtClean="0">
                <a:solidFill>
                  <a:prstClr val="black"/>
                </a:solidFill>
              </a:rPr>
              <a:t>Изустные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7" name="Левая круглая скобка 6"/>
          <p:cNvSpPr/>
          <p:nvPr/>
        </p:nvSpPr>
        <p:spPr>
          <a:xfrm rot="5400000">
            <a:off x="4553998" y="2069639"/>
            <a:ext cx="180021" cy="5759211"/>
          </a:xfrm>
          <a:prstGeom prst="lef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>
            <a:stCxn id="7" idx="1"/>
            <a:endCxn id="3" idx="2"/>
          </p:cNvCxnSpPr>
          <p:nvPr/>
        </p:nvCxnSpPr>
        <p:spPr>
          <a:xfrm flipV="1">
            <a:off x="4644008" y="4578226"/>
            <a:ext cx="0" cy="28100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3032956" y="3501008"/>
            <a:ext cx="3222104" cy="1077218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Педагогические источники </a:t>
            </a:r>
            <a:endParaRPr lang="ru-RU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22600" y="1822641"/>
            <a:ext cx="8964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Педагогика черпает научные факты и новые идеи из разнообразных источников.</a:t>
            </a:r>
            <a:endParaRPr lang="ru-RU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5656" y="5949280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Достаточно ли этих оснований?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Управляющая кнопка: домой 1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12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 animBg="1"/>
      <p:bldP spid="5" grpId="0" animBg="1"/>
      <p:bldP spid="7" grpId="0" animBg="1"/>
      <p:bldP spid="3" grpId="0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44830" y="1916832"/>
            <a:ext cx="2541658" cy="523220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Статистические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1935" y="5949280"/>
            <a:ext cx="4176464" cy="523220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Педагогическая практика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6418" y="387311"/>
            <a:ext cx="4765622" cy="523220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Педагогическое новаторство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59527" y="387311"/>
            <a:ext cx="3740814" cy="954107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Научные исследования в педагогике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6418" y="3058505"/>
            <a:ext cx="2011486" cy="954107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Народная педагогика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23491" y="5949280"/>
            <a:ext cx="4469591" cy="523220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Наглядно-изобразительные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515430" y="4725143"/>
            <a:ext cx="3471058" cy="954107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Электронные и интернет-источники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66418" y="1563611"/>
            <a:ext cx="2668202" cy="523220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Вещественные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2555" y="4740805"/>
            <a:ext cx="2568170" cy="954107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Произведения искусства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504045" y="3058506"/>
            <a:ext cx="2496296" cy="954107"/>
          </a:xfrm>
          <a:prstGeom prst="rect">
            <a:avLst/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Материалы смежных наук</a:t>
            </a:r>
            <a:endParaRPr lang="ru-RU" sz="28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706747" y="2348880"/>
            <a:ext cx="3312368" cy="2062103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Педагогические источники</a:t>
            </a:r>
          </a:p>
          <a:p>
            <a:pPr algn="ctr"/>
            <a:r>
              <a:rPr lang="ru-RU" sz="3200" dirty="0" smtClean="0"/>
              <a:t> </a:t>
            </a:r>
            <a:endParaRPr lang="ru-RU" sz="3200" dirty="0"/>
          </a:p>
        </p:txBody>
      </p:sp>
      <p:cxnSp>
        <p:nvCxnSpPr>
          <p:cNvPr id="17" name="Прямая соединительная линия 16"/>
          <p:cNvCxnSpPr>
            <a:stCxn id="4" idx="2"/>
          </p:cNvCxnSpPr>
          <p:nvPr/>
        </p:nvCxnSpPr>
        <p:spPr>
          <a:xfrm>
            <a:off x="2549229" y="910531"/>
            <a:ext cx="1086667" cy="143834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9" idx="2"/>
          </p:cNvCxnSpPr>
          <p:nvPr/>
        </p:nvCxnSpPr>
        <p:spPr>
          <a:xfrm>
            <a:off x="1500519" y="2086831"/>
            <a:ext cx="1206228" cy="6940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6" idx="3"/>
            <a:endCxn id="15" idx="1"/>
          </p:cNvCxnSpPr>
          <p:nvPr/>
        </p:nvCxnSpPr>
        <p:spPr>
          <a:xfrm flipV="1">
            <a:off x="2177904" y="3379932"/>
            <a:ext cx="528843" cy="15562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5148064" y="1341418"/>
            <a:ext cx="1486973" cy="100746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2" idx="2"/>
          </p:cNvCxnSpPr>
          <p:nvPr/>
        </p:nvCxnSpPr>
        <p:spPr>
          <a:xfrm flipH="1">
            <a:off x="6098449" y="2440052"/>
            <a:ext cx="1617210" cy="5569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11" idx="1"/>
          </p:cNvCxnSpPr>
          <p:nvPr/>
        </p:nvCxnSpPr>
        <p:spPr>
          <a:xfrm flipH="1">
            <a:off x="6019115" y="3535560"/>
            <a:ext cx="48493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stCxn id="8" idx="0"/>
          </p:cNvCxnSpPr>
          <p:nvPr/>
        </p:nvCxnSpPr>
        <p:spPr>
          <a:xfrm flipH="1" flipV="1">
            <a:off x="6019115" y="3933056"/>
            <a:ext cx="1231844" cy="7920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10" idx="0"/>
          </p:cNvCxnSpPr>
          <p:nvPr/>
        </p:nvCxnSpPr>
        <p:spPr>
          <a:xfrm flipV="1">
            <a:off x="1446640" y="3933056"/>
            <a:ext cx="1260107" cy="80774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H="1">
            <a:off x="2987824" y="4410983"/>
            <a:ext cx="792088" cy="15382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4932040" y="4410983"/>
            <a:ext cx="432048" cy="15382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Управляющая кнопка: домой 40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Номер слайда 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01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988" y="116632"/>
            <a:ext cx="87415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4400" b="1" dirty="0" smtClean="0">
                <a:solidFill>
                  <a:srgbClr val="FF0000"/>
                </a:solidFill>
              </a:rPr>
              <a:t>2. Письменные педагогические источники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132856"/>
            <a:ext cx="87415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Письменные </a:t>
            </a:r>
            <a:r>
              <a:rPr lang="ru-RU" sz="3200" b="1" dirty="0" smtClean="0">
                <a:solidFill>
                  <a:srgbClr val="00B0F0"/>
                </a:solidFill>
              </a:rPr>
              <a:t>педагогические источники</a:t>
            </a:r>
            <a:r>
              <a:rPr lang="ru-RU" sz="3200" dirty="0"/>
              <a:t> – печатные и рукописные материалы, в которых зафиксированы педагогические факты (научно-теоретические положения, результаты педагогических исследований, конкретные педагогические ситуации и </a:t>
            </a:r>
            <a:r>
              <a:rPr lang="ru-RU" sz="3200" dirty="0" smtClean="0"/>
              <a:t>размышления </a:t>
            </a:r>
            <a:r>
              <a:rPr lang="ru-RU" sz="3200" dirty="0"/>
              <a:t>по их поводу).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37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423502"/>
            <a:ext cx="8712968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1. </a:t>
            </a:r>
            <a:r>
              <a:rPr lang="ru-RU" sz="3200" b="1" dirty="0" smtClean="0"/>
              <a:t>Учебно-методическая </a:t>
            </a:r>
            <a:r>
              <a:rPr lang="ru-RU" sz="3200" b="1" dirty="0"/>
              <a:t>литература: </a:t>
            </a:r>
            <a:endParaRPr lang="ru-RU" sz="3200" b="1" dirty="0" smtClean="0"/>
          </a:p>
          <a:p>
            <a:r>
              <a:rPr lang="ru-RU" sz="2800" dirty="0" smtClean="0"/>
              <a:t>учебники </a:t>
            </a:r>
            <a:r>
              <a:rPr lang="ru-RU" sz="2800" dirty="0"/>
              <a:t>и учебные пособия, методические пособия, рекомендации, указания для педагогов, методические </a:t>
            </a:r>
            <a:r>
              <a:rPr lang="ru-RU" sz="2800" dirty="0" smtClean="0"/>
              <a:t>разработки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16632"/>
            <a:ext cx="5565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Письменные педагогические источники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008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916832"/>
            <a:ext cx="814661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2. </a:t>
            </a:r>
            <a:r>
              <a:rPr lang="ru-RU" sz="3200" b="1" dirty="0" smtClean="0"/>
              <a:t>Нормативные документы</a:t>
            </a:r>
            <a:r>
              <a:rPr lang="ru-RU" sz="3200" dirty="0" smtClean="0"/>
              <a:t>: </a:t>
            </a:r>
          </a:p>
          <a:p>
            <a:r>
              <a:rPr lang="ru-RU" sz="2800" dirty="0" smtClean="0"/>
              <a:t>законодательные акты, приказы Минобрнауки, а также документы регионального, муниципального уровней управления органов, локальные акты образовательных организаций (приказы, уставы, инструкции и т.п.)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16632"/>
            <a:ext cx="5565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Письменные педагогические источники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5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6899" y="2132856"/>
            <a:ext cx="87849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3. </a:t>
            </a:r>
            <a:r>
              <a:rPr lang="ru-RU" sz="3200" b="1" dirty="0" smtClean="0"/>
              <a:t>Учебно-программная документация</a:t>
            </a:r>
            <a:r>
              <a:rPr lang="ru-RU" sz="3200" dirty="0" smtClean="0"/>
              <a:t> – совокупность нормативных документов, определяющих цели и содержание образования </a:t>
            </a:r>
            <a:r>
              <a:rPr lang="ru-RU" sz="2800" dirty="0" smtClean="0"/>
              <a:t>(учебные планы, образовательные программы, приложенные к ним рецензии, перечни средств обучения, планы учебных занятий и т.д.)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16632"/>
            <a:ext cx="5565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Письменные педагогические источники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74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412776"/>
            <a:ext cx="856895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4. </a:t>
            </a:r>
            <a:r>
              <a:rPr lang="ru-RU" sz="3200" b="1" dirty="0" smtClean="0"/>
              <a:t>Учетно-отчетная документация образовательных организаций</a:t>
            </a:r>
            <a:r>
              <a:rPr lang="ru-RU" sz="3200" dirty="0" smtClean="0"/>
              <a:t>: </a:t>
            </a:r>
          </a:p>
          <a:p>
            <a:r>
              <a:rPr lang="ru-RU" sz="2800" dirty="0" smtClean="0"/>
              <a:t>планы и отчеты работы школы, классных руководителей, методических объединений, протоколы заседаний советов школ, педагогических советов, родительского комитета, отчеты о работе разных подразделений школы, акты инспекторских проверок, служебная переписка, классные журналы и дневники учащихся и др.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16632"/>
            <a:ext cx="5565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Письменные педагогические источники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07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268760"/>
            <a:ext cx="864096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5. </a:t>
            </a:r>
            <a:r>
              <a:rPr lang="ru-RU" sz="3200" b="1" dirty="0" smtClean="0"/>
              <a:t>Методические разработки </a:t>
            </a:r>
          </a:p>
          <a:p>
            <a:r>
              <a:rPr lang="ru-RU" sz="2800" dirty="0" smtClean="0"/>
              <a:t>(конспекты уроков, планы праздников, фестивалей, предметных олимпиад, конкурсов, школьных вечеров и т.д.)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8055" y="3861048"/>
            <a:ext cx="864096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6. </a:t>
            </a:r>
            <a:r>
              <a:rPr lang="ru-RU" sz="3200" b="1" dirty="0" smtClean="0"/>
              <a:t>Материалы периодической печати</a:t>
            </a:r>
            <a:r>
              <a:rPr lang="ru-RU" sz="3200" dirty="0" smtClean="0"/>
              <a:t>: </a:t>
            </a:r>
          </a:p>
          <a:p>
            <a:r>
              <a:rPr lang="ru-RU" sz="2800" dirty="0" smtClean="0"/>
              <a:t>газет, журналов, бюллетеней, в которых поднимаются актуальные вопросы образования и педагогической деятельности, социально-педагогические проблемы</a:t>
            </a:r>
          </a:p>
          <a:p>
            <a:r>
              <a:rPr lang="ru-RU" sz="3200" dirty="0" smtClean="0"/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116632"/>
            <a:ext cx="5565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Письменные педагогические источники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38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27058" y="1196752"/>
            <a:ext cx="87129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7. </a:t>
            </a:r>
            <a:r>
              <a:rPr lang="ru-RU" sz="3200" b="1" dirty="0" smtClean="0"/>
              <a:t>Научная педагогическая литература</a:t>
            </a:r>
          </a:p>
          <a:p>
            <a:r>
              <a:rPr lang="ru-RU" sz="3200" b="1" dirty="0" smtClean="0"/>
              <a:t> </a:t>
            </a:r>
          </a:p>
          <a:p>
            <a:r>
              <a:rPr lang="ru-RU" sz="3200" b="1" dirty="0" smtClean="0">
                <a:solidFill>
                  <a:srgbClr val="00B0F0"/>
                </a:solidFill>
              </a:rPr>
              <a:t>8. </a:t>
            </a:r>
            <a:r>
              <a:rPr lang="ru-RU" sz="3200" b="1" dirty="0" smtClean="0"/>
              <a:t>Художественная педагогическая литература</a:t>
            </a:r>
          </a:p>
          <a:p>
            <a:endParaRPr lang="ru-RU" sz="3200" b="1" dirty="0"/>
          </a:p>
          <a:p>
            <a:r>
              <a:rPr lang="ru-RU" sz="3200" b="1" dirty="0">
                <a:solidFill>
                  <a:srgbClr val="00B0F0"/>
                </a:solidFill>
              </a:rPr>
              <a:t>9. </a:t>
            </a:r>
            <a:r>
              <a:rPr lang="ru-RU" sz="3200" b="1" dirty="0"/>
              <a:t>Мемуарные и эпистолярные источники, личные дневники, содержащие материал о </a:t>
            </a:r>
            <a:r>
              <a:rPr lang="ru-RU" sz="3200" b="1" dirty="0" smtClean="0"/>
              <a:t>воспитании</a:t>
            </a:r>
          </a:p>
          <a:p>
            <a:endParaRPr lang="ru-RU" sz="3200" b="1" dirty="0"/>
          </a:p>
          <a:p>
            <a:r>
              <a:rPr lang="ru-RU" sz="3200" b="1" dirty="0" smtClean="0">
                <a:solidFill>
                  <a:srgbClr val="00B0F0"/>
                </a:solidFill>
              </a:rPr>
              <a:t>10. </a:t>
            </a:r>
            <a:r>
              <a:rPr lang="ru-RU" sz="3200" b="1" dirty="0" smtClean="0"/>
              <a:t>Педагогическая публицистика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16632"/>
            <a:ext cx="5565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Письменные педагогические источники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01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35696" y="188640"/>
            <a:ext cx="53285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4000" b="1" dirty="0" smtClean="0">
                <a:solidFill>
                  <a:srgbClr val="FF0000"/>
                </a:solidFill>
              </a:rPr>
              <a:t>3. Научная литература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484784"/>
            <a:ext cx="871296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Главная </a:t>
            </a:r>
            <a:r>
              <a:rPr lang="ru-RU" sz="3200" dirty="0"/>
              <a:t>особенность </a:t>
            </a:r>
            <a:r>
              <a:rPr lang="ru-RU" sz="3200" dirty="0" smtClean="0"/>
              <a:t>научной литературы –объективность, достоверность </a:t>
            </a:r>
            <a:r>
              <a:rPr lang="ru-RU" sz="3200" dirty="0"/>
              <a:t>представляемой информации. </a:t>
            </a:r>
            <a:endParaRPr lang="ru-RU" sz="3200" dirty="0" smtClean="0"/>
          </a:p>
          <a:p>
            <a:endParaRPr lang="ru-RU" sz="2800" dirty="0"/>
          </a:p>
          <a:p>
            <a:pPr algn="r"/>
            <a:r>
              <a:rPr lang="ru-RU" sz="2800" dirty="0" smtClean="0"/>
              <a:t>Научно-педагогические </a:t>
            </a:r>
            <a:r>
              <a:rPr lang="ru-RU" sz="2800" dirty="0"/>
              <a:t>публикации посвящены актуальным проблемам </a:t>
            </a:r>
            <a:r>
              <a:rPr lang="ru-RU" sz="2800" dirty="0" smtClean="0"/>
              <a:t>образования. </a:t>
            </a:r>
          </a:p>
          <a:p>
            <a:pPr algn="r"/>
            <a:r>
              <a:rPr lang="ru-RU" sz="2800" dirty="0" smtClean="0"/>
              <a:t>Их </a:t>
            </a:r>
            <a:r>
              <a:rPr lang="ru-RU" sz="2800" dirty="0"/>
              <a:t>изучение помогает увидеть динамику развития науки, сориентироваться в направлении современных тенденций, использовать в практике научно-методические разработки.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82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1772815"/>
            <a:ext cx="4086200" cy="646331"/>
          </a:xfrm>
          <a:prstGeom prst="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dirty="0"/>
              <a:t>Научные </a:t>
            </a:r>
            <a:r>
              <a:rPr lang="ru-RU" sz="3600" dirty="0" smtClean="0"/>
              <a:t>издания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180" y="3420106"/>
            <a:ext cx="4104456" cy="1569660"/>
          </a:xfrm>
          <a:prstGeom prst="rect">
            <a:avLst/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prstClr val="black"/>
                </a:solidFill>
              </a:rPr>
              <a:t>Научно-документальные (источниковедческие)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41941" y="3438260"/>
            <a:ext cx="3928120" cy="1077218"/>
          </a:xfrm>
          <a:prstGeom prst="rect">
            <a:avLst/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prstClr val="black"/>
                </a:solidFill>
              </a:rPr>
              <a:t>Научно-исследовательские</a:t>
            </a:r>
            <a:endParaRPr lang="ru-RU" sz="3200" dirty="0"/>
          </a:p>
        </p:txBody>
      </p:sp>
      <p:cxnSp>
        <p:nvCxnSpPr>
          <p:cNvPr id="6" name="Прямая соединительная линия 5"/>
          <p:cNvCxnSpPr>
            <a:stCxn id="3" idx="0"/>
            <a:endCxn id="2" idx="2"/>
          </p:cNvCxnSpPr>
          <p:nvPr/>
        </p:nvCxnSpPr>
        <p:spPr>
          <a:xfrm flipV="1">
            <a:off x="2336408" y="2419146"/>
            <a:ext cx="2406484" cy="100096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2" idx="2"/>
            <a:endCxn id="4" idx="0"/>
          </p:cNvCxnSpPr>
          <p:nvPr/>
        </p:nvCxnSpPr>
        <p:spPr>
          <a:xfrm>
            <a:off x="4742892" y="2419146"/>
            <a:ext cx="2163109" cy="101911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0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648"/>
            <a:ext cx="9144000" cy="46166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2274838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 </a:t>
            </a:r>
          </a:p>
          <a:p>
            <a:r>
              <a:rPr lang="ru-RU" sz="3200" b="1" dirty="0"/>
              <a:t>Монография</a:t>
            </a:r>
            <a:r>
              <a:rPr lang="ru-RU" sz="3200" dirty="0"/>
              <a:t> – научное или научно-популярное книжное издание, в котором осуществлено полное и всестороннее исследование одной научной проблемы или </a:t>
            </a:r>
            <a:r>
              <a:rPr lang="ru-RU" sz="3200" dirty="0" smtClean="0"/>
              <a:t>темы.</a:t>
            </a:r>
            <a:r>
              <a:rPr lang="ru-RU" sz="3200" dirty="0"/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260648"/>
            <a:ext cx="62324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научно-исследовательских изданий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7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348879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Автореферат диссертации</a:t>
            </a:r>
            <a:r>
              <a:rPr lang="ru-RU" sz="3200" dirty="0"/>
              <a:t> – брошюра, содержащая составленный автором реферат </a:t>
            </a:r>
            <a:r>
              <a:rPr lang="ru-RU" sz="3200" dirty="0" smtClean="0"/>
              <a:t>диссертации – научного </a:t>
            </a:r>
            <a:r>
              <a:rPr lang="ru-RU" sz="3200" dirty="0"/>
              <a:t>исследования, проведенного и представляемого им на соискание ученой степени.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260648"/>
            <a:ext cx="9144000" cy="46166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260648"/>
            <a:ext cx="62324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научно-исследовательских изданий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77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348880"/>
            <a:ext cx="86409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Сборник научных трудов</a:t>
            </a:r>
            <a:r>
              <a:rPr lang="ru-RU" sz="3200" dirty="0"/>
              <a:t> </a:t>
            </a:r>
            <a:r>
              <a:rPr lang="ru-RU" sz="3200" dirty="0" smtClean="0"/>
              <a:t>– научное </a:t>
            </a:r>
            <a:r>
              <a:rPr lang="ru-RU" sz="3200" dirty="0"/>
              <a:t>издание, объединяющее несколько самостоятельных  исследовательских материалов, как правило, разных авторов.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260648"/>
            <a:ext cx="9144000" cy="46166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260648"/>
            <a:ext cx="62324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научно-исследовательских изданий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44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772816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Материалы научной конференции</a:t>
            </a:r>
            <a:r>
              <a:rPr lang="ru-RU" sz="3200" dirty="0"/>
              <a:t> </a:t>
            </a:r>
            <a:r>
              <a:rPr lang="ru-RU" sz="3200" dirty="0" smtClean="0"/>
              <a:t>– сборник трудов участников научной конференции.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3573016"/>
            <a:ext cx="8496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Научный журнал</a:t>
            </a:r>
            <a:r>
              <a:rPr lang="ru-RU" sz="3200" dirty="0"/>
              <a:t> – периодическое научное издание, содержащие материалы исследований теоретического или прикладного характера.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60648"/>
            <a:ext cx="9144000" cy="46166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260648"/>
            <a:ext cx="62324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научно-исследовательских изданий </a:t>
            </a: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07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916832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Научно-популярное издание</a:t>
            </a:r>
            <a:r>
              <a:rPr lang="ru-RU" sz="3200" dirty="0"/>
              <a:t> – книга или журнал, в которой сведения об исследованиях в области науки, культуры и техники, изложены в форме, доступной широкому кругу читателей, не являющихся специалистами.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260648"/>
            <a:ext cx="9144000" cy="46166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260648"/>
            <a:ext cx="62324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научно-исследовательских изданий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26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6787" y="1842741"/>
            <a:ext cx="841042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Народная педагогика  (</a:t>
            </a:r>
            <a:r>
              <a:rPr lang="ru-RU" sz="3200" b="1" dirty="0" err="1">
                <a:solidFill>
                  <a:srgbClr val="00B0F0"/>
                </a:solidFill>
              </a:rPr>
              <a:t>этнопедагогика</a:t>
            </a:r>
            <a:r>
              <a:rPr lang="ru-RU" sz="3200" b="1" dirty="0">
                <a:solidFill>
                  <a:srgbClr val="00B0F0"/>
                </a:solidFill>
              </a:rPr>
              <a:t>)</a:t>
            </a:r>
            <a:r>
              <a:rPr lang="ru-RU" sz="3200" dirty="0"/>
              <a:t> – это совокупность педагогических знаний и опыта воспитания, сохраняющаяся в народных культурных традициях, в народном художественном творчестве, в свойственных каждому народу особых устойчивых формах взаимодействия разных поколений друг с другом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258746"/>
            <a:ext cx="61926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4000" b="1" dirty="0" smtClean="0">
                <a:solidFill>
                  <a:srgbClr val="FF0000"/>
                </a:solidFill>
              </a:rPr>
              <a:t>4. Народная педагогика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67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Сайт Творчество для поздравляет с Днём Рождения (Натэлла Климанова) / Стихи.ру - национальный сервер современной поэз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051" y="1330235"/>
            <a:ext cx="6191250" cy="466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9494" y="1186220"/>
            <a:ext cx="3808449" cy="50167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ru-RU" sz="3200" b="1" dirty="0" smtClean="0"/>
              <a:t>Фольклор</a:t>
            </a:r>
            <a:r>
              <a:rPr lang="ru-RU" sz="3200" dirty="0" smtClean="0"/>
              <a:t> </a:t>
            </a:r>
            <a:r>
              <a:rPr lang="ru-RU" sz="3200" dirty="0"/>
              <a:t>– произведения народного поэтического творчества (народные песни, сказки,  </a:t>
            </a:r>
            <a:r>
              <a:rPr lang="ru-RU" sz="3200" dirty="0" smtClean="0"/>
              <a:t>пословицы, </a:t>
            </a:r>
            <a:r>
              <a:rPr lang="ru-RU" sz="3200" dirty="0"/>
              <a:t>поговорки, скороговорки и т.д</a:t>
            </a:r>
            <a:r>
              <a:rPr lang="ru-RU" sz="3200" dirty="0" smtClean="0"/>
              <a:t>.)</a:t>
            </a:r>
          </a:p>
          <a:p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82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908720"/>
            <a:ext cx="43204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Народные игрушки</a:t>
            </a:r>
            <a:r>
              <a:rPr lang="ru-RU" sz="3200" dirty="0" smtClean="0"/>
              <a:t> (куклы, лошадки, различные фигурки людей и животных используются разными народами, чтобы рассказать детям об окружающем их мире, о взаимодействии человека с другими людьми, с природой)  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Рейтинг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012" y="1196752"/>
            <a:ext cx="421957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13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132856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Труд</a:t>
            </a:r>
            <a:r>
              <a:rPr lang="ru-RU" sz="3200" dirty="0" smtClean="0"/>
              <a:t> – средство, позволяющее не только готовить ребёнка к самостоятельному труду во взрослой жизни, но и укреплять связь поколений, передавая от старших младшим опыт практической деятельности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81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o you like to play hide and seek game? / myL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486" y="1052736"/>
            <a:ext cx="5753100" cy="460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836712"/>
            <a:ext cx="5184576" cy="59862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3200" b="1" dirty="0" smtClean="0"/>
              <a:t>Народные игры</a:t>
            </a:r>
            <a:r>
              <a:rPr lang="ru-RU" sz="3200" dirty="0" smtClean="0"/>
              <a:t>: </a:t>
            </a:r>
          </a:p>
          <a:p>
            <a:pPr marL="360000">
              <a:spcAft>
                <a:spcPts val="600"/>
              </a:spcAft>
            </a:pPr>
            <a:r>
              <a:rPr lang="ru-RU" sz="3200" dirty="0" smtClean="0"/>
              <a:t>- подвижные </a:t>
            </a:r>
            <a:r>
              <a:rPr lang="ru-RU" sz="2800" dirty="0" smtClean="0"/>
              <a:t>(салки, прятки, горелки, жмурки, кошки-мышки); </a:t>
            </a:r>
          </a:p>
          <a:p>
            <a:pPr marL="360000">
              <a:spcAft>
                <a:spcPts val="600"/>
              </a:spcAft>
            </a:pPr>
            <a:r>
              <a:rPr lang="ru-RU" sz="3200" dirty="0" smtClean="0"/>
              <a:t>- игры на внимание; </a:t>
            </a:r>
          </a:p>
          <a:p>
            <a:pPr marL="360000">
              <a:spcAft>
                <a:spcPts val="600"/>
              </a:spcAft>
            </a:pPr>
            <a:r>
              <a:rPr lang="ru-RU" sz="3200" dirty="0" smtClean="0"/>
              <a:t>- пальчиковые игры на развитие мелкой моторики; </a:t>
            </a:r>
          </a:p>
          <a:p>
            <a:pPr marL="360000">
              <a:spcAft>
                <a:spcPts val="600"/>
              </a:spcAft>
            </a:pPr>
            <a:r>
              <a:rPr lang="ru-RU" sz="3200" dirty="0" smtClean="0"/>
              <a:t>- сюжетно-ролевые </a:t>
            </a:r>
            <a:r>
              <a:rPr lang="ru-RU" sz="2800" dirty="0" smtClean="0"/>
              <a:t>(в которых дети разыгрывают различные ситуации из жизни взрослых) </a:t>
            </a:r>
            <a:r>
              <a:rPr lang="ru-RU" sz="3200" dirty="0" smtClean="0"/>
              <a:t>и др.;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39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772816"/>
            <a:ext cx="864096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Религия</a:t>
            </a:r>
            <a:r>
              <a:rPr lang="ru-RU" sz="3200" dirty="0" smtClean="0"/>
              <a:t> выступала одним из важнейших источников нравственного и эстетического воспитания; </a:t>
            </a:r>
          </a:p>
          <a:p>
            <a:r>
              <a:rPr lang="ru-RU" sz="2800" dirty="0" smtClean="0"/>
              <a:t>постоянно обращаясь к Богу, дети ясней представляли себе идеал нравственной жизни, а посещая храм, они любовались красотой убранства и стремились к прекрасному в жизни  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89813"/>
            <a:ext cx="498036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Народные праздники</a:t>
            </a:r>
            <a:r>
              <a:rPr lang="ru-RU" sz="3200" dirty="0" smtClean="0"/>
              <a:t>, которые были связаны с важными событиями в семье и в общине (именины, свадьба) либо с религиозными традициями (Троица, Пасха, Рождество)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Все на Маслениц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69" y="1196752"/>
            <a:ext cx="4056789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752" y="5085184"/>
            <a:ext cx="90364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2800" dirty="0" smtClean="0">
                <a:solidFill>
                  <a:prstClr val="black"/>
                </a:solidFill>
              </a:rPr>
              <a:t>Участвуя </a:t>
            </a:r>
            <a:r>
              <a:rPr lang="ru-RU" sz="2800" dirty="0">
                <a:solidFill>
                  <a:prstClr val="black"/>
                </a:solidFill>
              </a:rPr>
              <a:t>в праздниках, дети усваивали обычаи своего народа, религиозно-нравственные ценности, учились общаться с людьми разного возраста, и статуса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60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7470" y="2420888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Забота о младших и престарелых членах семьи </a:t>
            </a:r>
            <a:r>
              <a:rPr lang="ru-RU" sz="3200" dirty="0" smtClean="0"/>
              <a:t>воспитывала ответственность, милосердие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608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988840"/>
            <a:ext cx="84249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Взаимопомощь</a:t>
            </a:r>
            <a:r>
              <a:rPr lang="ru-RU" sz="3200" dirty="0" smtClean="0"/>
              <a:t> в крестьянской общине развивала чувство сплоченности, формировала взаимовыручку </a:t>
            </a:r>
          </a:p>
          <a:p>
            <a:r>
              <a:rPr lang="ru-RU" sz="2800" dirty="0" smtClean="0"/>
              <a:t>(помощь погорельцам, сиротам, потерявшим кормильца, пострадавшим от болезни, стихийного бедствия, неурожая)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15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556792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Социальный контроль </a:t>
            </a:r>
            <a:r>
              <a:rPr lang="ru-RU" sz="3200" dirty="0" smtClean="0"/>
              <a:t>– особое средство, когда каждый член социальной группы, общины несёт ответственность не только за своих, но и за чужих детей </a:t>
            </a:r>
            <a:r>
              <a:rPr lang="ru-RU" sz="2800" dirty="0" smtClean="0"/>
              <a:t>(не задумываясь, поможет плачущему малышу, похвалит ребёнка за хороший поступок, сделает замечание шалуну, расскажет его родителям о плохом поведении и т.д.)</a:t>
            </a:r>
            <a:endParaRPr lang="ru-RU" sz="32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70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132856"/>
            <a:ext cx="84249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Быт</a:t>
            </a:r>
            <a:r>
              <a:rPr lang="ru-RU" sz="3200" dirty="0" smtClean="0"/>
              <a:t> как средство воспитания позволяет увидеть педагогический смысл в любой, даже самой обычной бытовой ситуации </a:t>
            </a:r>
          </a:p>
          <a:p>
            <a:r>
              <a:rPr lang="ru-RU" sz="2800" dirty="0" smtClean="0"/>
              <a:t>(напомнить ребёнку о его обязанности в работе по хозяйству, о том, что надо первым поздороваться со старшими и т.д.)   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88640"/>
            <a:ext cx="9144000" cy="5040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народной педагогики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73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29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26219" y="1196752"/>
            <a:ext cx="87129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Средства </a:t>
            </a:r>
            <a:r>
              <a:rPr lang="ru-RU" sz="3200" dirty="0"/>
              <a:t>народной педагогики сегодня с успехом используются в профессиональной педагогической деятельности.</a:t>
            </a:r>
          </a:p>
          <a:p>
            <a:r>
              <a:rPr lang="ru-RU" sz="3200" dirty="0"/>
              <a:t> </a:t>
            </a:r>
          </a:p>
          <a:p>
            <a:pPr algn="r"/>
            <a:r>
              <a:rPr lang="ru-RU" sz="3200" dirty="0" smtClean="0"/>
              <a:t>Народная педагогика формировалась </a:t>
            </a:r>
            <a:r>
              <a:rPr lang="ru-RU" sz="3200" dirty="0"/>
              <a:t>и совершенствовалась на протяжении многих веков, и поэтому обладает высокой эффективностью и отражает определенный уровень педагогических знаний.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29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074" y="116632"/>
            <a:ext cx="8884925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400" b="1" dirty="0">
                <a:solidFill>
                  <a:srgbClr val="FF0000"/>
                </a:solidFill>
              </a:rPr>
              <a:t>Контрольные вопросы и задания по </a:t>
            </a:r>
            <a:r>
              <a:rPr lang="ru-RU" sz="2400" b="1" dirty="0" smtClean="0">
                <a:solidFill>
                  <a:srgbClr val="FF0000"/>
                </a:solidFill>
              </a:rPr>
              <a:t>материалу лекции</a:t>
            </a:r>
            <a:endParaRPr lang="ru-RU" sz="2400" dirty="0">
              <a:solidFill>
                <a:srgbClr val="FF0000"/>
              </a:solidFill>
            </a:endParaRPr>
          </a:p>
          <a:p>
            <a:pPr>
              <a:spcAft>
                <a:spcPts val="1200"/>
              </a:spcAft>
            </a:pPr>
            <a:r>
              <a:rPr lang="ru-RU" sz="2400" dirty="0"/>
              <a:t>1. Перечислите основные виды педагогических источников.</a:t>
            </a:r>
          </a:p>
          <a:p>
            <a:pPr>
              <a:spcAft>
                <a:spcPts val="1200"/>
              </a:spcAft>
            </a:pPr>
            <a:r>
              <a:rPr lang="ru-RU" sz="2400" dirty="0"/>
              <a:t>2. Перечислите виды письменных педагогических источников.</a:t>
            </a:r>
          </a:p>
          <a:p>
            <a:pPr>
              <a:spcAft>
                <a:spcPts val="1200"/>
              </a:spcAft>
            </a:pPr>
            <a:r>
              <a:rPr lang="ru-RU" sz="2400" dirty="0"/>
              <a:t>3. Какие произведения художественной литературы относятся к педагогическим источникам? Приведите примеры.</a:t>
            </a:r>
          </a:p>
          <a:p>
            <a:pPr>
              <a:spcAft>
                <a:spcPts val="1200"/>
              </a:spcAft>
            </a:pPr>
            <a:r>
              <a:rPr lang="ru-RU" sz="2400" dirty="0"/>
              <a:t>4. Объясните различие источниковедческих и научно-исследовательских научных изданий.</a:t>
            </a:r>
          </a:p>
          <a:p>
            <a:pPr>
              <a:spcAft>
                <a:spcPts val="1200"/>
              </a:spcAft>
            </a:pPr>
            <a:r>
              <a:rPr lang="ru-RU" sz="2400" dirty="0"/>
              <a:t>5. Какие педагогические источники относятся к научной литературе?</a:t>
            </a:r>
          </a:p>
          <a:p>
            <a:pPr>
              <a:spcAft>
                <a:spcPts val="1200"/>
              </a:spcAft>
            </a:pPr>
            <a:r>
              <a:rPr lang="ru-RU" sz="2400" dirty="0"/>
              <a:t>6. Чем научное издание отличается от научно-популярного?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7. </a:t>
            </a:r>
            <a:r>
              <a:rPr lang="ru-RU" sz="2400" dirty="0"/>
              <a:t>Что такое народная педагогика?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8. </a:t>
            </a:r>
            <a:r>
              <a:rPr lang="ru-RU" sz="2400" dirty="0"/>
              <a:t>Приведите примеры средств народной педагогики.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9. </a:t>
            </a:r>
            <a:r>
              <a:rPr lang="ru-RU" sz="2400" dirty="0"/>
              <a:t>Почему народная педагогика является важным источником педагогических идей?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77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31800" y="1844675"/>
            <a:ext cx="7127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200" dirty="0">
                <a:hlinkClick r:id="rId2"/>
              </a:rPr>
              <a:t>Материалы для подготовки к семинару</a:t>
            </a:r>
            <a:endParaRPr lang="ru-RU" altLang="ru-RU" sz="3200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31800" y="2781300"/>
            <a:ext cx="8353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200" dirty="0">
                <a:hlinkClick r:id="rId3"/>
              </a:rPr>
              <a:t>Все вопросы темы</a:t>
            </a:r>
            <a:endParaRPr lang="ru-RU" altLang="ru-RU" sz="3200" dirty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31800" y="549275"/>
            <a:ext cx="8569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600" b="1" dirty="0">
                <a:solidFill>
                  <a:srgbClr val="FF0000"/>
                </a:solidFill>
              </a:rPr>
              <a:t>Для самостоятельной работы студентов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431800" y="3630613"/>
            <a:ext cx="56022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dirty="0">
                <a:hlinkClick r:id="rId4"/>
              </a:rPr>
              <a:t>Контрольные вопросы и задания по теме</a:t>
            </a:r>
            <a:endParaRPr lang="ru-RU" altLang="ru-RU" sz="2400" dirty="0"/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31800" y="4492625"/>
            <a:ext cx="24590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dirty="0">
                <a:hlinkClick r:id="rId5"/>
              </a:rPr>
              <a:t>Список терминов</a:t>
            </a:r>
            <a:endParaRPr lang="ru-RU" altLang="ru-RU" sz="2400" dirty="0"/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75688" y="6381750"/>
            <a:ext cx="468312" cy="476250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83CEB-895E-427D-911C-7451105197D7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17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41e5d488ba121e21460eda7c210d18947f8a6c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911</Words>
  <Application>Microsoft Office PowerPoint</Application>
  <PresentationFormat>Экран (4:3)</PresentationFormat>
  <Paragraphs>153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Сергей</cp:lastModifiedBy>
  <cp:revision>16</cp:revision>
  <dcterms:created xsi:type="dcterms:W3CDTF">2014-10-25T04:26:55Z</dcterms:created>
  <dcterms:modified xsi:type="dcterms:W3CDTF">2014-10-25T07:21:28Z</dcterms:modified>
</cp:coreProperties>
</file>