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67" r:id="rId3"/>
    <p:sldId id="269" r:id="rId4"/>
    <p:sldId id="268" r:id="rId5"/>
    <p:sldId id="265" r:id="rId6"/>
    <p:sldId id="266" r:id="rId7"/>
    <p:sldId id="256" r:id="rId8"/>
    <p:sldId id="257" r:id="rId9"/>
    <p:sldId id="258" r:id="rId10"/>
    <p:sldId id="259" r:id="rId11"/>
    <p:sldId id="262" r:id="rId12"/>
    <p:sldId id="260" r:id="rId13"/>
    <p:sldId id="261" r:id="rId14"/>
    <p:sldId id="275" r:id="rId15"/>
    <p:sldId id="276" r:id="rId16"/>
    <p:sldId id="277" r:id="rId17"/>
    <p:sldId id="274" r:id="rId18"/>
    <p:sldId id="270" r:id="rId19"/>
    <p:sldId id="271" r:id="rId20"/>
    <p:sldId id="272" r:id="rId21"/>
    <p:sldId id="273" r:id="rId22"/>
    <p:sldId id="278" r:id="rId23"/>
    <p:sldId id="279" r:id="rId24"/>
    <p:sldId id="280" r:id="rId25"/>
    <p:sldId id="281" r:id="rId26"/>
    <p:sldId id="282" r:id="rId27"/>
    <p:sldId id="283" r:id="rId28"/>
    <p:sldId id="284" r:id="rId29"/>
  </p:sldIdLst>
  <p:sldSz cx="9144000" cy="6858000" type="screen4x3"/>
  <p:notesSz cx="6858000" cy="9144000"/>
  <p:custDataLst>
    <p:tags r:id="rId30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392" y="-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211EC-4094-4CE6-BC4D-C76B962D6358}" type="datetimeFigureOut">
              <a:rPr lang="ru-RU" smtClean="0"/>
              <a:t>24.10.2014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0FDA40-1A03-42D4-AE0F-33EACF802F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55760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211EC-4094-4CE6-BC4D-C76B962D6358}" type="datetimeFigureOut">
              <a:rPr lang="ru-RU" smtClean="0"/>
              <a:t>24.10.2014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0FDA40-1A03-42D4-AE0F-33EACF802F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2203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211EC-4094-4CE6-BC4D-C76B962D6358}" type="datetimeFigureOut">
              <a:rPr lang="ru-RU" smtClean="0"/>
              <a:t>24.10.2014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0FDA40-1A03-42D4-AE0F-33EACF802F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04097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211EC-4094-4CE6-BC4D-C76B962D6358}" type="datetimeFigureOut">
              <a:rPr lang="ru-RU" smtClean="0"/>
              <a:t>24.10.2014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0FDA40-1A03-42D4-AE0F-33EACF802F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57136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211EC-4094-4CE6-BC4D-C76B962D6358}" type="datetimeFigureOut">
              <a:rPr lang="ru-RU" smtClean="0"/>
              <a:t>24.10.2014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0FDA40-1A03-42D4-AE0F-33EACF802F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62126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211EC-4094-4CE6-BC4D-C76B962D6358}" type="datetimeFigureOut">
              <a:rPr lang="ru-RU" smtClean="0"/>
              <a:t>24.10.2014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0FDA40-1A03-42D4-AE0F-33EACF802F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97962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211EC-4094-4CE6-BC4D-C76B962D6358}" type="datetimeFigureOut">
              <a:rPr lang="ru-RU" smtClean="0"/>
              <a:t>24.10.2014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0FDA40-1A03-42D4-AE0F-33EACF802F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43340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211EC-4094-4CE6-BC4D-C76B962D6358}" type="datetimeFigureOut">
              <a:rPr lang="ru-RU" smtClean="0"/>
              <a:t>24.10.2014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0FDA40-1A03-42D4-AE0F-33EACF802F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6509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211EC-4094-4CE6-BC4D-C76B962D6358}" type="datetimeFigureOut">
              <a:rPr lang="ru-RU" smtClean="0"/>
              <a:t>24.10.2014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0FDA40-1A03-42D4-AE0F-33EACF802F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72930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211EC-4094-4CE6-BC4D-C76B962D6358}" type="datetimeFigureOut">
              <a:rPr lang="ru-RU" smtClean="0"/>
              <a:t>24.10.2014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0FDA40-1A03-42D4-AE0F-33EACF802F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65697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211EC-4094-4CE6-BC4D-C76B962D6358}" type="datetimeFigureOut">
              <a:rPr lang="ru-RU" smtClean="0"/>
              <a:t>24.10.2014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0FDA40-1A03-42D4-AE0F-33EACF802F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55737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2211EC-4094-4CE6-BC4D-C76B962D6358}" type="datetimeFigureOut">
              <a:rPr lang="ru-RU" smtClean="0"/>
              <a:t>24.10.2014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FDA40-1A03-42D4-AE0F-33EACF802F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83594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si-sv.com/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188640"/>
            <a:ext cx="856895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Профессионально-личностное становление и развитие </a:t>
            </a:r>
            <a:r>
              <a:rPr lang="ru-RU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педагога</a:t>
            </a:r>
            <a:endParaRPr lang="ru-RU" sz="4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58326" y="1628800"/>
            <a:ext cx="777686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</a:rPr>
              <a:t>Часть 2: </a:t>
            </a:r>
          </a:p>
          <a:p>
            <a:pPr algn="ctr"/>
            <a:r>
              <a:rPr lang="ru-RU" sz="3200" b="1" dirty="0" smtClean="0">
                <a:solidFill>
                  <a:srgbClr val="FF0000"/>
                </a:solidFill>
              </a:rPr>
              <a:t>Профессиональная карьера педагога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1520" y="2996952"/>
            <a:ext cx="8712968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ru-RU" sz="3200" b="1" dirty="0" smtClean="0"/>
              <a:t>План</a:t>
            </a:r>
          </a:p>
          <a:p>
            <a:pPr>
              <a:spcAft>
                <a:spcPts val="600"/>
              </a:spcAft>
            </a:pPr>
            <a:r>
              <a:rPr lang="ru-RU" sz="3200" dirty="0" smtClean="0">
                <a:hlinkClick r:id="rId2" action="ppaction://hlinksldjump"/>
              </a:rPr>
              <a:t>1. Сущность и виды профессиональной карьеры педагога</a:t>
            </a:r>
            <a:endParaRPr lang="ru-RU" sz="3200" dirty="0" smtClean="0"/>
          </a:p>
          <a:p>
            <a:pPr>
              <a:spcAft>
                <a:spcPts val="600"/>
              </a:spcAft>
            </a:pPr>
            <a:r>
              <a:rPr lang="ru-RU" sz="3200" dirty="0" smtClean="0">
                <a:hlinkClick r:id="rId3" action="ppaction://hlinksldjump"/>
              </a:rPr>
              <a:t>2. Влияние профессиональной деятельности на педагога</a:t>
            </a:r>
            <a:endParaRPr lang="ru-RU" sz="3200" dirty="0"/>
          </a:p>
        </p:txBody>
      </p:sp>
      <p:sp>
        <p:nvSpPr>
          <p:cNvPr id="6" name="TextBox 6"/>
          <p:cNvSpPr txBox="1">
            <a:spLocks noChangeArrowheads="1"/>
          </p:cNvSpPr>
          <p:nvPr/>
        </p:nvSpPr>
        <p:spPr bwMode="auto">
          <a:xfrm>
            <a:off x="5220072" y="6319838"/>
            <a:ext cx="3529012" cy="3079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/>
            <a:r>
              <a:rPr lang="ru-RU" altLang="ru-RU" sz="1400" dirty="0"/>
              <a:t>Разработал </a:t>
            </a:r>
            <a:r>
              <a:rPr lang="ru-RU" altLang="ru-RU" sz="1400" dirty="0" err="1"/>
              <a:t>к.п.н</a:t>
            </a:r>
            <a:r>
              <a:rPr lang="ru-RU" altLang="ru-RU" sz="1400" dirty="0"/>
              <a:t>., доц. </a:t>
            </a:r>
            <a:r>
              <a:rPr lang="ru-RU" altLang="ru-RU" sz="1400" b="1" dirty="0">
                <a:hlinkClick r:id="rId4"/>
              </a:rPr>
              <a:t>Сидоров С.В.</a:t>
            </a:r>
            <a:endParaRPr lang="ru-RU" altLang="ru-RU" sz="1400" b="1" dirty="0"/>
          </a:p>
        </p:txBody>
      </p:sp>
    </p:spTree>
    <p:extLst>
      <p:ext uri="{BB962C8B-B14F-4D97-AF65-F5344CB8AC3E}">
        <p14:creationId xmlns:p14="http://schemas.microsoft.com/office/powerpoint/2010/main" val="4140755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2636912"/>
            <a:ext cx="813690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00B0F0"/>
                </a:solidFill>
              </a:rPr>
              <a:t>Карьера</a:t>
            </a:r>
            <a:r>
              <a:rPr lang="ru-RU" sz="3200" dirty="0" smtClean="0"/>
              <a:t> (итал. </a:t>
            </a:r>
            <a:r>
              <a:rPr lang="ru-RU" sz="3200" i="1" dirty="0" err="1" smtClean="0"/>
              <a:t>carriera</a:t>
            </a:r>
            <a:r>
              <a:rPr lang="ru-RU" sz="3200" dirty="0" smtClean="0"/>
              <a:t> – бег, жизненный путь, поприще, от лат. </a:t>
            </a:r>
            <a:r>
              <a:rPr lang="ru-RU" sz="3200" i="1" dirty="0" err="1" smtClean="0"/>
              <a:t>carrus</a:t>
            </a:r>
            <a:r>
              <a:rPr lang="ru-RU" sz="3200" dirty="0" smtClean="0"/>
              <a:t> – телега, повозка) – продвижение вверх по служебной лестнице, успех в жизни.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07504" y="260648"/>
            <a:ext cx="889169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</a:rPr>
              <a:t>1. Сущность и виды профессиональной карьеры </a:t>
            </a:r>
            <a:r>
              <a:rPr lang="ru-RU" sz="4000" b="1" dirty="0">
                <a:solidFill>
                  <a:srgbClr val="FF0000"/>
                </a:solidFill>
              </a:rPr>
              <a:t>педагога</a:t>
            </a:r>
            <a:endParaRPr lang="ru-RU" sz="4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0852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1628800"/>
            <a:ext cx="842493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00B0F0"/>
                </a:solidFill>
              </a:rPr>
              <a:t>Профессиональная карьера </a:t>
            </a:r>
            <a:r>
              <a:rPr lang="ru-RU" sz="3200" dirty="0" smtClean="0"/>
              <a:t>– определённая последовательность профессиональных статусов, ролей, видов деятельности, которые выполняет профессионал по мере своего продвижения на работе по ступеням квалификационной, социальной, административной или иной иерархии.</a:t>
            </a:r>
          </a:p>
        </p:txBody>
      </p:sp>
    </p:spTree>
    <p:extLst>
      <p:ext uri="{BB962C8B-B14F-4D97-AF65-F5344CB8AC3E}">
        <p14:creationId xmlns:p14="http://schemas.microsoft.com/office/powerpoint/2010/main" val="95586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9592" y="1196752"/>
            <a:ext cx="756084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Профессиональная карьера является  результатом осознанной позиции и поведения человека в области трудовой деятельности, связанным с должностным или профессиональным ростом. </a:t>
            </a:r>
          </a:p>
          <a:p>
            <a:endParaRPr lang="ru-RU" sz="3200" dirty="0"/>
          </a:p>
          <a:p>
            <a:r>
              <a:rPr lang="ru-RU" sz="3200" dirty="0" smtClean="0"/>
              <a:t>Успешность профессиональной карьеры во многом зависит от правильности выбора профессии.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7039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889844"/>
            <a:ext cx="864096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00B0F0"/>
                </a:solidFill>
              </a:rPr>
              <a:t>Два типа профессиональной карьеры</a:t>
            </a:r>
          </a:p>
          <a:p>
            <a:endParaRPr lang="ru-RU" sz="3200" dirty="0" smtClean="0"/>
          </a:p>
          <a:p>
            <a:r>
              <a:rPr lang="ru-RU" sz="3200" b="1" dirty="0" smtClean="0">
                <a:solidFill>
                  <a:srgbClr val="00B0F0"/>
                </a:solidFill>
              </a:rPr>
              <a:t>1. </a:t>
            </a:r>
            <a:r>
              <a:rPr lang="ru-RU" sz="3200" b="1" dirty="0" smtClean="0"/>
              <a:t>Профессионально-личностная карьера </a:t>
            </a:r>
            <a:r>
              <a:rPr lang="ru-RU" sz="3200" dirty="0" smtClean="0"/>
              <a:t>– движение специалиста к высотам профессионализма. </a:t>
            </a:r>
          </a:p>
          <a:p>
            <a:endParaRPr lang="ru-RU" sz="3200" dirty="0" smtClean="0"/>
          </a:p>
          <a:p>
            <a:pPr algn="r"/>
            <a:r>
              <a:rPr lang="ru-RU" sz="3200" dirty="0" smtClean="0"/>
              <a:t>Обеспечивает самореализацию личности в выбранной профессии. </a:t>
            </a:r>
          </a:p>
          <a:p>
            <a:pPr algn="r"/>
            <a:r>
              <a:rPr lang="ru-RU" sz="3200" dirty="0" smtClean="0"/>
              <a:t>Выражается в росте качества результатов труда и получении признания людьми.</a:t>
            </a:r>
          </a:p>
        </p:txBody>
      </p:sp>
    </p:spTree>
    <p:extLst>
      <p:ext uri="{BB962C8B-B14F-4D97-AF65-F5344CB8AC3E}">
        <p14:creationId xmlns:p14="http://schemas.microsoft.com/office/powerpoint/2010/main" val="723396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889844"/>
            <a:ext cx="864096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00B0F0"/>
                </a:solidFill>
              </a:rPr>
              <a:t>Два типа профессиональной карьеры</a:t>
            </a:r>
          </a:p>
          <a:p>
            <a:endParaRPr lang="ru-RU" sz="3200" dirty="0" smtClean="0"/>
          </a:p>
          <a:p>
            <a:r>
              <a:rPr lang="ru-RU" sz="3200" b="1" dirty="0" smtClean="0">
                <a:solidFill>
                  <a:srgbClr val="00B0F0"/>
                </a:solidFill>
              </a:rPr>
              <a:t>2. </a:t>
            </a:r>
            <a:r>
              <a:rPr lang="ru-RU" sz="3200" b="1" dirty="0" smtClean="0"/>
              <a:t>Должностная карьера </a:t>
            </a:r>
            <a:r>
              <a:rPr lang="ru-RU" sz="3200" dirty="0" smtClean="0"/>
              <a:t>– продвижение по вверх по ступеням административной иерархии. </a:t>
            </a:r>
          </a:p>
          <a:p>
            <a:endParaRPr lang="ru-RU" sz="3200" dirty="0"/>
          </a:p>
          <a:p>
            <a:pPr algn="r"/>
            <a:r>
              <a:rPr lang="ru-RU" sz="3200" dirty="0" smtClean="0"/>
              <a:t>Для неё характерен рост ответственности за результаты профессиональной деятельности других людей.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517419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55576" y="2276872"/>
            <a:ext cx="828092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При классификации профессиональной карьеры часто используется типология, разработанная американским специалистом по менеджменту </a:t>
            </a:r>
            <a:r>
              <a:rPr lang="ru-RU" sz="3200" b="1" dirty="0" smtClean="0"/>
              <a:t>М. Драйвером</a:t>
            </a:r>
            <a:endParaRPr lang="ru-RU" sz="3200" b="1" dirty="0"/>
          </a:p>
        </p:txBody>
      </p:sp>
    </p:spTree>
    <p:extLst>
      <p:ext uri="{BB962C8B-B14F-4D97-AF65-F5344CB8AC3E}">
        <p14:creationId xmlns:p14="http://schemas.microsoft.com/office/powerpoint/2010/main" val="4138753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Прямая соединительная линия 12"/>
          <p:cNvCxnSpPr/>
          <p:nvPr/>
        </p:nvCxnSpPr>
        <p:spPr>
          <a:xfrm flipV="1">
            <a:off x="2701651" y="2996952"/>
            <a:ext cx="5110709" cy="180020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 стрелкой 4"/>
          <p:cNvCxnSpPr/>
          <p:nvPr/>
        </p:nvCxnSpPr>
        <p:spPr>
          <a:xfrm>
            <a:off x="2699792" y="5854830"/>
            <a:ext cx="5544616" cy="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 flipV="1">
            <a:off x="2701651" y="1556792"/>
            <a:ext cx="0" cy="432048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755576" y="1688429"/>
            <a:ext cx="16561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000" dirty="0" smtClean="0"/>
              <a:t>Должностная иерархия</a:t>
            </a:r>
            <a:endParaRPr lang="ru-RU" sz="2000" dirty="0"/>
          </a:p>
        </p:txBody>
      </p:sp>
      <p:sp>
        <p:nvSpPr>
          <p:cNvPr id="11" name="TextBox 10"/>
          <p:cNvSpPr txBox="1"/>
          <p:nvPr/>
        </p:nvSpPr>
        <p:spPr>
          <a:xfrm>
            <a:off x="6588224" y="6021288"/>
            <a:ext cx="16561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000" dirty="0" smtClean="0"/>
              <a:t>Время</a:t>
            </a:r>
            <a:endParaRPr lang="ru-RU" sz="20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0" y="0"/>
            <a:ext cx="53417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00B0F0"/>
                </a:solidFill>
              </a:rPr>
              <a:t>Виды профессиональной карьеры по М. Драйверу</a:t>
            </a:r>
            <a:endParaRPr lang="ru-RU" b="1" dirty="0">
              <a:solidFill>
                <a:srgbClr val="00B0F0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5004048" y="867666"/>
            <a:ext cx="295232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dirty="0">
                <a:solidFill>
                  <a:srgbClr val="FF0000"/>
                </a:solidFill>
              </a:rPr>
              <a:t>Линейная</a:t>
            </a:r>
            <a:endParaRPr lang="ru-RU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9827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Прямая соединительная линия 1"/>
          <p:cNvCxnSpPr/>
          <p:nvPr/>
        </p:nvCxnSpPr>
        <p:spPr>
          <a:xfrm flipV="1">
            <a:off x="2701651" y="2996952"/>
            <a:ext cx="5110709" cy="180020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Прямая со стрелкой 2"/>
          <p:cNvCxnSpPr/>
          <p:nvPr/>
        </p:nvCxnSpPr>
        <p:spPr>
          <a:xfrm>
            <a:off x="2699792" y="5854830"/>
            <a:ext cx="5544616" cy="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Прямая со стрелкой 3"/>
          <p:cNvCxnSpPr/>
          <p:nvPr/>
        </p:nvCxnSpPr>
        <p:spPr>
          <a:xfrm flipV="1">
            <a:off x="2701651" y="1556792"/>
            <a:ext cx="0" cy="432048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323528" y="1688429"/>
            <a:ext cx="20882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dirty="0" smtClean="0"/>
              <a:t>Профессиональная квалификация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6588224" y="6021288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dirty="0" smtClean="0"/>
              <a:t>Время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0" y="0"/>
            <a:ext cx="53417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00B0F0"/>
                </a:solidFill>
              </a:rPr>
              <a:t>Виды профессиональной карьеры по М. Драйверу</a:t>
            </a:r>
            <a:endParaRPr lang="ru-RU" b="1" dirty="0">
              <a:solidFill>
                <a:srgbClr val="00B0F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004048" y="867666"/>
            <a:ext cx="295232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dirty="0" smtClean="0">
                <a:solidFill>
                  <a:srgbClr val="FF0000"/>
                </a:solidFill>
              </a:rPr>
              <a:t>Стабильная</a:t>
            </a:r>
            <a:endParaRPr lang="ru-RU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7598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/>
          <p:nvPr/>
        </p:nvSpPr>
        <p:spPr>
          <a:xfrm>
            <a:off x="2699792" y="3683831"/>
            <a:ext cx="5184575" cy="1103468"/>
          </a:xfrm>
          <a:custGeom>
            <a:avLst/>
            <a:gdLst>
              <a:gd name="connsiteX0" fmla="*/ 0 w 5069941"/>
              <a:gd name="connsiteY0" fmla="*/ 1339913 h 1339913"/>
              <a:gd name="connsiteX1" fmla="*/ 353085 w 5069941"/>
              <a:gd name="connsiteY1" fmla="*/ 1240325 h 1339913"/>
              <a:gd name="connsiteX2" fmla="*/ 697117 w 5069941"/>
              <a:gd name="connsiteY2" fmla="*/ 878187 h 1339913"/>
              <a:gd name="connsiteX3" fmla="*/ 1149790 w 5069941"/>
              <a:gd name="connsiteY3" fmla="*/ 353086 h 1339913"/>
              <a:gd name="connsiteX4" fmla="*/ 1674891 w 5069941"/>
              <a:gd name="connsiteY4" fmla="*/ 90535 h 1339913"/>
              <a:gd name="connsiteX5" fmla="*/ 2480650 w 5069941"/>
              <a:gd name="connsiteY5" fmla="*/ 18107 h 1339913"/>
              <a:gd name="connsiteX6" fmla="*/ 5069941 w 5069941"/>
              <a:gd name="connsiteY6" fmla="*/ 0 h 1339913"/>
              <a:gd name="connsiteX7" fmla="*/ 5069941 w 5069941"/>
              <a:gd name="connsiteY7" fmla="*/ 0 h 1339913"/>
              <a:gd name="connsiteX0" fmla="*/ 0 w 4970353"/>
              <a:gd name="connsiteY0" fmla="*/ 1330859 h 1330859"/>
              <a:gd name="connsiteX1" fmla="*/ 253497 w 4970353"/>
              <a:gd name="connsiteY1" fmla="*/ 1240325 h 1330859"/>
              <a:gd name="connsiteX2" fmla="*/ 597529 w 4970353"/>
              <a:gd name="connsiteY2" fmla="*/ 878187 h 1330859"/>
              <a:gd name="connsiteX3" fmla="*/ 1050202 w 4970353"/>
              <a:gd name="connsiteY3" fmla="*/ 353086 h 1330859"/>
              <a:gd name="connsiteX4" fmla="*/ 1575303 w 4970353"/>
              <a:gd name="connsiteY4" fmla="*/ 90535 h 1330859"/>
              <a:gd name="connsiteX5" fmla="*/ 2381062 w 4970353"/>
              <a:gd name="connsiteY5" fmla="*/ 18107 h 1330859"/>
              <a:gd name="connsiteX6" fmla="*/ 4970353 w 4970353"/>
              <a:gd name="connsiteY6" fmla="*/ 0 h 1330859"/>
              <a:gd name="connsiteX7" fmla="*/ 4970353 w 4970353"/>
              <a:gd name="connsiteY7" fmla="*/ 0 h 1330859"/>
              <a:gd name="connsiteX0" fmla="*/ 0 w 4816444"/>
              <a:gd name="connsiteY0" fmla="*/ 1285591 h 1285591"/>
              <a:gd name="connsiteX1" fmla="*/ 99588 w 4816444"/>
              <a:gd name="connsiteY1" fmla="*/ 1240325 h 1285591"/>
              <a:gd name="connsiteX2" fmla="*/ 443620 w 4816444"/>
              <a:gd name="connsiteY2" fmla="*/ 878187 h 1285591"/>
              <a:gd name="connsiteX3" fmla="*/ 896293 w 4816444"/>
              <a:gd name="connsiteY3" fmla="*/ 353086 h 1285591"/>
              <a:gd name="connsiteX4" fmla="*/ 1421394 w 4816444"/>
              <a:gd name="connsiteY4" fmla="*/ 90535 h 1285591"/>
              <a:gd name="connsiteX5" fmla="*/ 2227153 w 4816444"/>
              <a:gd name="connsiteY5" fmla="*/ 18107 h 1285591"/>
              <a:gd name="connsiteX6" fmla="*/ 4816444 w 4816444"/>
              <a:gd name="connsiteY6" fmla="*/ 0 h 1285591"/>
              <a:gd name="connsiteX7" fmla="*/ 4816444 w 4816444"/>
              <a:gd name="connsiteY7" fmla="*/ 0 h 1285591"/>
              <a:gd name="connsiteX0" fmla="*/ 0 w 4782927"/>
              <a:gd name="connsiteY0" fmla="*/ 1244045 h 1265930"/>
              <a:gd name="connsiteX1" fmla="*/ 66071 w 4782927"/>
              <a:gd name="connsiteY1" fmla="*/ 1240325 h 1265930"/>
              <a:gd name="connsiteX2" fmla="*/ 410103 w 4782927"/>
              <a:gd name="connsiteY2" fmla="*/ 878187 h 1265930"/>
              <a:gd name="connsiteX3" fmla="*/ 862776 w 4782927"/>
              <a:gd name="connsiteY3" fmla="*/ 353086 h 1265930"/>
              <a:gd name="connsiteX4" fmla="*/ 1387877 w 4782927"/>
              <a:gd name="connsiteY4" fmla="*/ 90535 h 1265930"/>
              <a:gd name="connsiteX5" fmla="*/ 2193636 w 4782927"/>
              <a:gd name="connsiteY5" fmla="*/ 18107 h 1265930"/>
              <a:gd name="connsiteX6" fmla="*/ 4782927 w 4782927"/>
              <a:gd name="connsiteY6" fmla="*/ 0 h 1265930"/>
              <a:gd name="connsiteX7" fmla="*/ 4782927 w 4782927"/>
              <a:gd name="connsiteY7" fmla="*/ 0 h 12659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782927" h="1265930">
                <a:moveTo>
                  <a:pt x="0" y="1244045"/>
                </a:moveTo>
                <a:cubicBezTo>
                  <a:pt x="118449" y="1232728"/>
                  <a:pt x="-2279" y="1301301"/>
                  <a:pt x="66071" y="1240325"/>
                </a:cubicBezTo>
                <a:cubicBezTo>
                  <a:pt x="134421" y="1179349"/>
                  <a:pt x="277319" y="1026060"/>
                  <a:pt x="410103" y="878187"/>
                </a:cubicBezTo>
                <a:cubicBezTo>
                  <a:pt x="542887" y="730314"/>
                  <a:pt x="699814" y="484361"/>
                  <a:pt x="862776" y="353086"/>
                </a:cubicBezTo>
                <a:cubicBezTo>
                  <a:pt x="1025738" y="221811"/>
                  <a:pt x="1166067" y="146365"/>
                  <a:pt x="1387877" y="90535"/>
                </a:cubicBezTo>
                <a:cubicBezTo>
                  <a:pt x="1609687" y="34705"/>
                  <a:pt x="1627795" y="33196"/>
                  <a:pt x="2193636" y="18107"/>
                </a:cubicBezTo>
                <a:cubicBezTo>
                  <a:pt x="2759477" y="3018"/>
                  <a:pt x="4782927" y="0"/>
                  <a:pt x="4782927" y="0"/>
                </a:cubicBezTo>
                <a:lnTo>
                  <a:pt x="4782927" y="0"/>
                </a:lnTo>
              </a:path>
            </a:pathLst>
          </a:cu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/>
          </a:p>
        </p:txBody>
      </p:sp>
      <p:cxnSp>
        <p:nvCxnSpPr>
          <p:cNvPr id="3" name="Прямая со стрелкой 2"/>
          <p:cNvCxnSpPr/>
          <p:nvPr/>
        </p:nvCxnSpPr>
        <p:spPr>
          <a:xfrm>
            <a:off x="2699792" y="5854830"/>
            <a:ext cx="5544616" cy="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Прямая со стрелкой 3"/>
          <p:cNvCxnSpPr/>
          <p:nvPr/>
        </p:nvCxnSpPr>
        <p:spPr>
          <a:xfrm flipV="1">
            <a:off x="2701651" y="1556792"/>
            <a:ext cx="0" cy="432048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107504" y="1688429"/>
            <a:ext cx="230425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000" dirty="0" smtClean="0"/>
              <a:t>Должностная иерархия, профессиональная квалификация</a:t>
            </a:r>
            <a:endParaRPr lang="ru-RU" sz="2000" dirty="0"/>
          </a:p>
        </p:txBody>
      </p:sp>
      <p:sp>
        <p:nvSpPr>
          <p:cNvPr id="6" name="TextBox 5"/>
          <p:cNvSpPr txBox="1"/>
          <p:nvPr/>
        </p:nvSpPr>
        <p:spPr>
          <a:xfrm>
            <a:off x="6588224" y="6021288"/>
            <a:ext cx="16561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000" dirty="0" smtClean="0"/>
              <a:t>Время</a:t>
            </a: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0" y="0"/>
            <a:ext cx="53417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00B0F0"/>
                </a:solidFill>
              </a:rPr>
              <a:t>Виды профессиональной карьеры по М. Драйверу</a:t>
            </a:r>
            <a:endParaRPr lang="ru-RU" b="1" dirty="0">
              <a:solidFill>
                <a:srgbClr val="00B0F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004048" y="867666"/>
            <a:ext cx="352839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dirty="0" smtClean="0">
                <a:solidFill>
                  <a:srgbClr val="FF0000"/>
                </a:solidFill>
              </a:rPr>
              <a:t>Платообразная</a:t>
            </a:r>
            <a:endParaRPr lang="ru-RU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2759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/>
          <p:nvPr/>
        </p:nvSpPr>
        <p:spPr>
          <a:xfrm>
            <a:off x="2701651" y="3212976"/>
            <a:ext cx="4805531" cy="2148069"/>
          </a:xfrm>
          <a:custGeom>
            <a:avLst/>
            <a:gdLst>
              <a:gd name="connsiteX0" fmla="*/ 0 w 4807390"/>
              <a:gd name="connsiteY0" fmla="*/ 2148069 h 2148069"/>
              <a:gd name="connsiteX1" fmla="*/ 199176 w 4807390"/>
              <a:gd name="connsiteY1" fmla="*/ 2129962 h 2148069"/>
              <a:gd name="connsiteX2" fmla="*/ 325925 w 4807390"/>
              <a:gd name="connsiteY2" fmla="*/ 2048481 h 2148069"/>
              <a:gd name="connsiteX3" fmla="*/ 642796 w 4807390"/>
              <a:gd name="connsiteY3" fmla="*/ 1686342 h 2148069"/>
              <a:gd name="connsiteX4" fmla="*/ 1140737 w 4807390"/>
              <a:gd name="connsiteY4" fmla="*/ 1785930 h 2148069"/>
              <a:gd name="connsiteX5" fmla="*/ 1602463 w 4807390"/>
              <a:gd name="connsiteY5" fmla="*/ 1188402 h 2148069"/>
              <a:gd name="connsiteX6" fmla="*/ 2181885 w 4807390"/>
              <a:gd name="connsiteY6" fmla="*/ 1496220 h 2148069"/>
              <a:gd name="connsiteX7" fmla="*/ 3023857 w 4807390"/>
              <a:gd name="connsiteY7" fmla="*/ 681408 h 2148069"/>
              <a:gd name="connsiteX8" fmla="*/ 3766242 w 4807390"/>
              <a:gd name="connsiteY8" fmla="*/ 989226 h 2148069"/>
              <a:gd name="connsiteX9" fmla="*/ 4526733 w 4807390"/>
              <a:gd name="connsiteY9" fmla="*/ 138200 h 2148069"/>
              <a:gd name="connsiteX10" fmla="*/ 4807390 w 4807390"/>
              <a:gd name="connsiteY10" fmla="*/ 11451 h 21480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807390" h="2148069">
                <a:moveTo>
                  <a:pt x="0" y="2148069"/>
                </a:moveTo>
                <a:cubicBezTo>
                  <a:pt x="72427" y="2147314"/>
                  <a:pt x="144855" y="2146560"/>
                  <a:pt x="199176" y="2129962"/>
                </a:cubicBezTo>
                <a:cubicBezTo>
                  <a:pt x="253497" y="2113364"/>
                  <a:pt x="251988" y="2122418"/>
                  <a:pt x="325925" y="2048481"/>
                </a:cubicBezTo>
                <a:cubicBezTo>
                  <a:pt x="399862" y="1974544"/>
                  <a:pt x="506994" y="1730100"/>
                  <a:pt x="642796" y="1686342"/>
                </a:cubicBezTo>
                <a:cubicBezTo>
                  <a:pt x="778598" y="1642583"/>
                  <a:pt x="980793" y="1868920"/>
                  <a:pt x="1140737" y="1785930"/>
                </a:cubicBezTo>
                <a:cubicBezTo>
                  <a:pt x="1300682" y="1702940"/>
                  <a:pt x="1428938" y="1236687"/>
                  <a:pt x="1602463" y="1188402"/>
                </a:cubicBezTo>
                <a:cubicBezTo>
                  <a:pt x="1775988" y="1140117"/>
                  <a:pt x="1944986" y="1580719"/>
                  <a:pt x="2181885" y="1496220"/>
                </a:cubicBezTo>
                <a:cubicBezTo>
                  <a:pt x="2418784" y="1411721"/>
                  <a:pt x="2759798" y="765907"/>
                  <a:pt x="3023857" y="681408"/>
                </a:cubicBezTo>
                <a:cubicBezTo>
                  <a:pt x="3287916" y="596909"/>
                  <a:pt x="3515763" y="1079761"/>
                  <a:pt x="3766242" y="989226"/>
                </a:cubicBezTo>
                <a:cubicBezTo>
                  <a:pt x="4016721" y="898691"/>
                  <a:pt x="4353208" y="301162"/>
                  <a:pt x="4526733" y="138200"/>
                </a:cubicBezTo>
                <a:cubicBezTo>
                  <a:pt x="4700258" y="-24762"/>
                  <a:pt x="4753824" y="-6656"/>
                  <a:pt x="4807390" y="11451"/>
                </a:cubicBezTo>
              </a:path>
            </a:pathLst>
          </a:cu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/>
          </a:p>
        </p:txBody>
      </p:sp>
      <p:cxnSp>
        <p:nvCxnSpPr>
          <p:cNvPr id="3" name="Прямая со стрелкой 2"/>
          <p:cNvCxnSpPr/>
          <p:nvPr/>
        </p:nvCxnSpPr>
        <p:spPr>
          <a:xfrm>
            <a:off x="2701936" y="5854830"/>
            <a:ext cx="5542472" cy="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Прямая со стрелкой 3"/>
          <p:cNvCxnSpPr/>
          <p:nvPr/>
        </p:nvCxnSpPr>
        <p:spPr>
          <a:xfrm flipV="1">
            <a:off x="2701651" y="1556792"/>
            <a:ext cx="0" cy="432048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0" y="1688429"/>
            <a:ext cx="241176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000" dirty="0" smtClean="0"/>
              <a:t>Должностная иерархия, профессиональная квалификация</a:t>
            </a:r>
            <a:endParaRPr lang="ru-RU" sz="2000" dirty="0"/>
          </a:p>
        </p:txBody>
      </p:sp>
      <p:sp>
        <p:nvSpPr>
          <p:cNvPr id="6" name="TextBox 5"/>
          <p:cNvSpPr txBox="1"/>
          <p:nvPr/>
        </p:nvSpPr>
        <p:spPr>
          <a:xfrm>
            <a:off x="6588864" y="6021288"/>
            <a:ext cx="165554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000" dirty="0" smtClean="0"/>
              <a:t>Время</a:t>
            </a:r>
            <a:endParaRPr lang="ru-RU" sz="20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0" y="0"/>
            <a:ext cx="53417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00B0F0"/>
                </a:solidFill>
              </a:rPr>
              <a:t>Виды профессиональной карьеры по М. Драйверу</a:t>
            </a:r>
            <a:endParaRPr lang="ru-RU" b="1" dirty="0">
              <a:solidFill>
                <a:srgbClr val="00B0F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5004048" y="867666"/>
            <a:ext cx="295232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dirty="0" smtClean="0">
                <a:solidFill>
                  <a:srgbClr val="FF0000"/>
                </a:solidFill>
              </a:rPr>
              <a:t>Спиральная</a:t>
            </a:r>
            <a:endParaRPr lang="ru-RU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2679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/>
          <p:nvPr/>
        </p:nvSpPr>
        <p:spPr>
          <a:xfrm>
            <a:off x="2669454" y="4025139"/>
            <a:ext cx="5182717" cy="875415"/>
          </a:xfrm>
          <a:custGeom>
            <a:avLst/>
            <a:gdLst>
              <a:gd name="connsiteX0" fmla="*/ 0 w 5033727"/>
              <a:gd name="connsiteY0" fmla="*/ 862091 h 875415"/>
              <a:gd name="connsiteX1" fmla="*/ 769545 w 5033727"/>
              <a:gd name="connsiteY1" fmla="*/ 853037 h 875415"/>
              <a:gd name="connsiteX2" fmla="*/ 1086416 w 5033727"/>
              <a:gd name="connsiteY2" fmla="*/ 653861 h 875415"/>
              <a:gd name="connsiteX3" fmla="*/ 1692998 w 5033727"/>
              <a:gd name="connsiteY3" fmla="*/ 608594 h 875415"/>
              <a:gd name="connsiteX4" fmla="*/ 2009869 w 5033727"/>
              <a:gd name="connsiteY4" fmla="*/ 744396 h 875415"/>
              <a:gd name="connsiteX5" fmla="*/ 2372008 w 5033727"/>
              <a:gd name="connsiteY5" fmla="*/ 110653 h 875415"/>
              <a:gd name="connsiteX6" fmla="*/ 3250194 w 5033727"/>
              <a:gd name="connsiteY6" fmla="*/ 20118 h 875415"/>
              <a:gd name="connsiteX7" fmla="*/ 3612333 w 5033727"/>
              <a:gd name="connsiteY7" fmla="*/ 336990 h 875415"/>
              <a:gd name="connsiteX8" fmla="*/ 5033727 w 5033727"/>
              <a:gd name="connsiteY8" fmla="*/ 382257 h 8754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033727" h="875415">
                <a:moveTo>
                  <a:pt x="0" y="862091"/>
                </a:moveTo>
                <a:cubicBezTo>
                  <a:pt x="294238" y="874916"/>
                  <a:pt x="588476" y="887742"/>
                  <a:pt x="769545" y="853037"/>
                </a:cubicBezTo>
                <a:cubicBezTo>
                  <a:pt x="950614" y="818332"/>
                  <a:pt x="932507" y="694601"/>
                  <a:pt x="1086416" y="653861"/>
                </a:cubicBezTo>
                <a:cubicBezTo>
                  <a:pt x="1240325" y="613121"/>
                  <a:pt x="1539089" y="593505"/>
                  <a:pt x="1692998" y="608594"/>
                </a:cubicBezTo>
                <a:cubicBezTo>
                  <a:pt x="1846907" y="623683"/>
                  <a:pt x="1896701" y="827386"/>
                  <a:pt x="2009869" y="744396"/>
                </a:cubicBezTo>
                <a:cubicBezTo>
                  <a:pt x="2123037" y="661406"/>
                  <a:pt x="2165287" y="231366"/>
                  <a:pt x="2372008" y="110653"/>
                </a:cubicBezTo>
                <a:cubicBezTo>
                  <a:pt x="2578729" y="-10060"/>
                  <a:pt x="3043473" y="-17605"/>
                  <a:pt x="3250194" y="20118"/>
                </a:cubicBezTo>
                <a:cubicBezTo>
                  <a:pt x="3456915" y="57841"/>
                  <a:pt x="3315077" y="276633"/>
                  <a:pt x="3612333" y="336990"/>
                </a:cubicBezTo>
                <a:cubicBezTo>
                  <a:pt x="3909589" y="397347"/>
                  <a:pt x="4471658" y="389802"/>
                  <a:pt x="5033727" y="382257"/>
                </a:cubicBezTo>
              </a:path>
            </a:pathLst>
          </a:cu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/>
          </a:p>
        </p:txBody>
      </p:sp>
      <p:cxnSp>
        <p:nvCxnSpPr>
          <p:cNvPr id="3" name="Прямая со стрелкой 2"/>
          <p:cNvCxnSpPr/>
          <p:nvPr/>
        </p:nvCxnSpPr>
        <p:spPr>
          <a:xfrm>
            <a:off x="2699792" y="5854830"/>
            <a:ext cx="5544616" cy="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Прямая со стрелкой 3"/>
          <p:cNvCxnSpPr/>
          <p:nvPr/>
        </p:nvCxnSpPr>
        <p:spPr>
          <a:xfrm flipV="1">
            <a:off x="2701651" y="1556792"/>
            <a:ext cx="0" cy="432048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107504" y="1688429"/>
            <a:ext cx="230425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000" dirty="0" smtClean="0"/>
              <a:t>Должностная иерархия, профессиональная квалификация</a:t>
            </a:r>
            <a:endParaRPr lang="ru-RU" sz="2000" dirty="0"/>
          </a:p>
        </p:txBody>
      </p:sp>
      <p:sp>
        <p:nvSpPr>
          <p:cNvPr id="6" name="TextBox 5"/>
          <p:cNvSpPr txBox="1"/>
          <p:nvPr/>
        </p:nvSpPr>
        <p:spPr>
          <a:xfrm>
            <a:off x="6588224" y="6021288"/>
            <a:ext cx="16561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000" dirty="0" smtClean="0"/>
              <a:t>Время</a:t>
            </a: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0" y="0"/>
            <a:ext cx="53417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00B0F0"/>
                </a:solidFill>
              </a:rPr>
              <a:t>Виды профессиональной карьеры по М. Драйверу</a:t>
            </a:r>
            <a:endParaRPr lang="ru-RU" b="1" dirty="0">
              <a:solidFill>
                <a:srgbClr val="00B0F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004048" y="867666"/>
            <a:ext cx="36004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dirty="0" smtClean="0">
                <a:solidFill>
                  <a:srgbClr val="FF0000"/>
                </a:solidFill>
              </a:rPr>
              <a:t>Кратковременная</a:t>
            </a:r>
            <a:endParaRPr lang="ru-RU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3121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Прямая соединительная линия 1"/>
          <p:cNvCxnSpPr/>
          <p:nvPr/>
        </p:nvCxnSpPr>
        <p:spPr>
          <a:xfrm>
            <a:off x="2699792" y="3764892"/>
            <a:ext cx="5110709" cy="864096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Прямая со стрелкой 2"/>
          <p:cNvCxnSpPr/>
          <p:nvPr/>
        </p:nvCxnSpPr>
        <p:spPr>
          <a:xfrm>
            <a:off x="2699792" y="5854830"/>
            <a:ext cx="5544616" cy="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Прямая со стрелкой 3"/>
          <p:cNvCxnSpPr/>
          <p:nvPr/>
        </p:nvCxnSpPr>
        <p:spPr>
          <a:xfrm flipV="1">
            <a:off x="2701651" y="1556792"/>
            <a:ext cx="0" cy="432048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35496" y="1688429"/>
            <a:ext cx="237626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000" dirty="0" smtClean="0"/>
              <a:t>Должностная иерархия, профессиональная квалификация</a:t>
            </a:r>
            <a:endParaRPr lang="ru-RU" sz="2000" dirty="0"/>
          </a:p>
        </p:txBody>
      </p:sp>
      <p:sp>
        <p:nvSpPr>
          <p:cNvPr id="6" name="TextBox 5"/>
          <p:cNvSpPr txBox="1"/>
          <p:nvPr/>
        </p:nvSpPr>
        <p:spPr>
          <a:xfrm>
            <a:off x="6588224" y="6021288"/>
            <a:ext cx="16561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000" dirty="0" smtClean="0"/>
              <a:t>Время</a:t>
            </a:r>
            <a:endParaRPr lang="ru-RU" sz="20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0" y="0"/>
            <a:ext cx="53417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00B0F0"/>
                </a:solidFill>
              </a:rPr>
              <a:t>Виды профессиональной карьеры по М. Драйверу</a:t>
            </a:r>
            <a:endParaRPr lang="ru-RU" b="1" dirty="0">
              <a:solidFill>
                <a:srgbClr val="00B0F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004048" y="867666"/>
            <a:ext cx="295232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dirty="0" smtClean="0">
                <a:solidFill>
                  <a:srgbClr val="FF0000"/>
                </a:solidFill>
              </a:rPr>
              <a:t>Нисходящая</a:t>
            </a:r>
            <a:endParaRPr lang="ru-RU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6541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772816"/>
            <a:ext cx="8753497" cy="44935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800"/>
              </a:spcAft>
            </a:pPr>
            <a:r>
              <a:rPr lang="ru-RU" sz="3200" dirty="0" smtClean="0"/>
              <a:t>В ходе профессиональной деятельности происходят </a:t>
            </a:r>
            <a:r>
              <a:rPr lang="ru-RU" sz="3200" b="1" dirty="0" smtClean="0"/>
              <a:t>изменения в личности педагога</a:t>
            </a:r>
            <a:r>
              <a:rPr lang="ru-RU" sz="3200" dirty="0" smtClean="0"/>
              <a:t>: </a:t>
            </a:r>
          </a:p>
          <a:p>
            <a:pPr marL="360000">
              <a:spcAft>
                <a:spcPts val="1800"/>
              </a:spcAft>
            </a:pPr>
            <a:r>
              <a:rPr lang="ru-RU" sz="3200" dirty="0" smtClean="0"/>
              <a:t>- интенсивней развиваются, усиливаются те качества, которые способствуют эффективному осуществлению педагогической деятельности; </a:t>
            </a:r>
          </a:p>
          <a:p>
            <a:pPr marL="360000">
              <a:spcAft>
                <a:spcPts val="1800"/>
              </a:spcAft>
            </a:pPr>
            <a:r>
              <a:rPr lang="ru-RU" sz="3200" dirty="0" smtClean="0"/>
              <a:t>- те качества, которые не востребованы в профессии, подавляются, постепенно разрушаются.  </a:t>
            </a:r>
            <a:endParaRPr lang="ru-RU" sz="32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188640"/>
            <a:ext cx="868820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ru-RU" sz="4000" b="1" dirty="0" smtClean="0">
                <a:solidFill>
                  <a:srgbClr val="FF0000"/>
                </a:solidFill>
              </a:rPr>
              <a:t>2. Влияние профессиональной деятельности на педагога</a:t>
            </a:r>
            <a:endParaRPr lang="ru-RU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8996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692696"/>
            <a:ext cx="849694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00B0F0"/>
                </a:solidFill>
              </a:rPr>
              <a:t>Положительное влияние профессиональной деятельности на педагога: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187624" y="2348880"/>
            <a:ext cx="748883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3200" dirty="0" smtClean="0">
                <a:solidFill>
                  <a:prstClr val="black"/>
                </a:solidFill>
              </a:rPr>
              <a:t>- формирование </a:t>
            </a:r>
            <a:r>
              <a:rPr lang="ru-RU" sz="3200" dirty="0">
                <a:solidFill>
                  <a:prstClr val="black"/>
                </a:solidFill>
              </a:rPr>
              <a:t>профессионального самосознания</a:t>
            </a:r>
            <a:r>
              <a:rPr lang="ru-RU" sz="3200" dirty="0" smtClean="0">
                <a:solidFill>
                  <a:prstClr val="black"/>
                </a:solidFill>
              </a:rPr>
              <a:t>;</a:t>
            </a:r>
          </a:p>
          <a:p>
            <a:pPr lvl="0"/>
            <a:endParaRPr lang="ru-RU" sz="3200" dirty="0">
              <a:solidFill>
                <a:prstClr val="black"/>
              </a:solidFill>
            </a:endParaRPr>
          </a:p>
          <a:p>
            <a:pPr lvl="0"/>
            <a:r>
              <a:rPr lang="ru-RU" sz="3200" dirty="0" smtClean="0">
                <a:solidFill>
                  <a:prstClr val="black"/>
                </a:solidFill>
              </a:rPr>
              <a:t>- развитие </a:t>
            </a:r>
            <a:r>
              <a:rPr lang="ru-RU" sz="3200" dirty="0">
                <a:solidFill>
                  <a:prstClr val="black"/>
                </a:solidFill>
              </a:rPr>
              <a:t>педагогического мышления</a:t>
            </a:r>
            <a:r>
              <a:rPr lang="ru-RU" sz="3200" dirty="0" smtClean="0">
                <a:solidFill>
                  <a:prstClr val="black"/>
                </a:solidFill>
              </a:rPr>
              <a:t>;</a:t>
            </a:r>
          </a:p>
          <a:p>
            <a:pPr lvl="0"/>
            <a:r>
              <a:rPr lang="ru-RU" sz="3200" dirty="0" smtClean="0">
                <a:solidFill>
                  <a:prstClr val="black"/>
                </a:solidFill>
              </a:rPr>
              <a:t> </a:t>
            </a:r>
            <a:endParaRPr lang="ru-RU" sz="3200" dirty="0">
              <a:solidFill>
                <a:prstClr val="black"/>
              </a:solidFill>
            </a:endParaRPr>
          </a:p>
          <a:p>
            <a:pPr lvl="0"/>
            <a:r>
              <a:rPr lang="ru-RU" sz="3200" dirty="0">
                <a:solidFill>
                  <a:prstClr val="black"/>
                </a:solidFill>
              </a:rPr>
              <a:t>- обострение педагогической интуиции.</a:t>
            </a:r>
          </a:p>
        </p:txBody>
      </p:sp>
    </p:spTree>
    <p:extLst>
      <p:ext uri="{BB962C8B-B14F-4D97-AF65-F5344CB8AC3E}">
        <p14:creationId xmlns:p14="http://schemas.microsoft.com/office/powerpoint/2010/main" val="358740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692696"/>
            <a:ext cx="849694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00B0F0"/>
                </a:solidFill>
              </a:rPr>
              <a:t>Негативное влияние профессиональной деятельности на педагога: </a:t>
            </a:r>
            <a:endParaRPr lang="ru-RU" sz="3200" b="1" dirty="0">
              <a:solidFill>
                <a:srgbClr val="00B0F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75197" y="2564904"/>
            <a:ext cx="792088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- профессиональные деформации личности;</a:t>
            </a:r>
          </a:p>
          <a:p>
            <a:endParaRPr lang="ru-RU" sz="3200" dirty="0" smtClean="0"/>
          </a:p>
          <a:p>
            <a:r>
              <a:rPr lang="ru-RU" sz="3200" dirty="0" smtClean="0"/>
              <a:t>- профессиональные кризисы;</a:t>
            </a:r>
          </a:p>
          <a:p>
            <a:endParaRPr lang="ru-RU" sz="3200" dirty="0" smtClean="0"/>
          </a:p>
          <a:p>
            <a:r>
              <a:rPr lang="ru-RU" sz="3200" dirty="0" smtClean="0"/>
              <a:t>- профессиональные синдромы.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741415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620688"/>
            <a:ext cx="8389440" cy="52014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00B0F0"/>
                </a:solidFill>
              </a:rPr>
              <a:t>Профессиональная деформация </a:t>
            </a:r>
            <a:r>
              <a:rPr lang="ru-RU" sz="3200" dirty="0"/>
              <a:t>(от лат</a:t>
            </a:r>
            <a:r>
              <a:rPr lang="ru-RU" sz="3200" dirty="0" smtClean="0"/>
              <a:t>. </a:t>
            </a:r>
            <a:r>
              <a:rPr lang="ru-RU" sz="3200" i="1" dirty="0" err="1" smtClean="0"/>
              <a:t>deforma</a:t>
            </a:r>
            <a:r>
              <a:rPr lang="ru-RU" sz="3200" dirty="0"/>
              <a:t> – искажаю) – </a:t>
            </a:r>
            <a:r>
              <a:rPr lang="ru-RU" sz="3200" dirty="0" smtClean="0"/>
              <a:t>деструктивное </a:t>
            </a:r>
            <a:r>
              <a:rPr lang="ru-RU" sz="3200" dirty="0"/>
              <a:t>(</a:t>
            </a:r>
            <a:r>
              <a:rPr lang="ru-RU" sz="3200" dirty="0" smtClean="0"/>
              <a:t>разрушающее) изменение </a:t>
            </a:r>
            <a:r>
              <a:rPr lang="ru-RU" sz="3200" dirty="0"/>
              <a:t>личности, </a:t>
            </a:r>
            <a:r>
              <a:rPr lang="ru-RU" sz="3200" dirty="0" smtClean="0"/>
              <a:t>которое возникает </a:t>
            </a:r>
            <a:r>
              <a:rPr lang="ru-RU" sz="3200" dirty="0"/>
              <a:t>в процессе профессиональной </a:t>
            </a:r>
            <a:r>
              <a:rPr lang="ru-RU" sz="3200" dirty="0" smtClean="0"/>
              <a:t>деятельности. </a:t>
            </a:r>
          </a:p>
          <a:p>
            <a:endParaRPr lang="ru-RU" sz="3200" dirty="0"/>
          </a:p>
          <a:p>
            <a:pPr algn="r"/>
            <a:r>
              <a:rPr lang="ru-RU" sz="2800" dirty="0" smtClean="0"/>
              <a:t>Профессиональные деформации осложняют </a:t>
            </a:r>
            <a:r>
              <a:rPr lang="ru-RU" sz="2800" dirty="0"/>
              <a:t>взаимодействие педагога с окружающими людьми, в том числе – с учениками и другими членами педагогического </a:t>
            </a:r>
            <a:r>
              <a:rPr lang="ru-RU" sz="2800" dirty="0" smtClean="0"/>
              <a:t>коллектива, а также с членами своей семьи.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442710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1196752"/>
            <a:ext cx="7632848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- </a:t>
            </a:r>
            <a:r>
              <a:rPr lang="ru-RU" sz="3200" b="1" dirty="0" smtClean="0"/>
              <a:t>авторитарность</a:t>
            </a:r>
            <a:r>
              <a:rPr lang="ru-RU" sz="3200" dirty="0" smtClean="0"/>
              <a:t> </a:t>
            </a:r>
            <a:r>
              <a:rPr lang="ru-RU" sz="3200" dirty="0"/>
              <a:t>– стремление централизации всего учебно-воспитательного процесса, стремление всегда доминировать в общении, консерватизм, догматизм</a:t>
            </a:r>
            <a:r>
              <a:rPr lang="ru-RU" sz="3200" dirty="0" smtClean="0"/>
              <a:t>;</a:t>
            </a:r>
          </a:p>
          <a:p>
            <a:endParaRPr lang="ru-RU" sz="3200" dirty="0" smtClean="0"/>
          </a:p>
          <a:p>
            <a:r>
              <a:rPr lang="ru-RU" sz="3200" dirty="0" smtClean="0"/>
              <a:t>- </a:t>
            </a:r>
            <a:r>
              <a:rPr lang="ru-RU" sz="3200" b="1" dirty="0" smtClean="0"/>
              <a:t>эмоциональная индифферентность </a:t>
            </a:r>
            <a:r>
              <a:rPr lang="ru-RU" sz="3200" dirty="0" smtClean="0"/>
              <a:t>– «чёрствость», безразличие к ученикам;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47437" y="116632"/>
            <a:ext cx="66784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00B0F0"/>
                </a:solidFill>
              </a:rPr>
              <a:t>Профессиональные деформации личности педагога:</a:t>
            </a:r>
            <a:endParaRPr lang="ru-RU" sz="20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8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1484784"/>
            <a:ext cx="8352928" cy="4216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- </a:t>
            </a:r>
            <a:r>
              <a:rPr lang="ru-RU" sz="3200" b="1" dirty="0" smtClean="0"/>
              <a:t>поведенческий трансфер </a:t>
            </a:r>
            <a:r>
              <a:rPr lang="ru-RU" sz="3200" dirty="0" smtClean="0"/>
              <a:t>(от лат. </a:t>
            </a:r>
            <a:r>
              <a:rPr lang="ru-RU" sz="3200" i="1" dirty="0" err="1" smtClean="0"/>
              <a:t>transfero</a:t>
            </a:r>
            <a:r>
              <a:rPr lang="ru-RU" sz="3200" dirty="0" smtClean="0"/>
              <a:t> – переношу, перемещаю) – проявление у педагога признаков ролевого поведения, характерного для учащихся </a:t>
            </a:r>
          </a:p>
          <a:p>
            <a:r>
              <a:rPr lang="ru-RU" sz="2800" dirty="0" smtClean="0"/>
              <a:t>(это могут быть не только заимствованные у детей слова и интонации, но и модели «детского» и «подросткового» поведения в тех ситуациях, когда педагогу необходимо проявить «взрослые» качества: ответственность, рассудительность и т.д.);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47437" y="116632"/>
            <a:ext cx="66784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00B0F0"/>
                </a:solidFill>
              </a:rPr>
              <a:t>Профессиональные деформации личности педагога:</a:t>
            </a:r>
            <a:endParaRPr lang="ru-RU" sz="20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5157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1556792"/>
            <a:ext cx="7704856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- </a:t>
            </a:r>
            <a:r>
              <a:rPr lang="ru-RU" sz="3200" b="1" dirty="0" smtClean="0"/>
              <a:t>самоуверенность, прямолинейность, низкая критичность мышления, отсутствие коммуникативной гибкости</a:t>
            </a:r>
            <a:r>
              <a:rPr lang="ru-RU" sz="3200" dirty="0" smtClean="0"/>
              <a:t>; </a:t>
            </a:r>
          </a:p>
          <a:p>
            <a:r>
              <a:rPr lang="ru-RU" sz="2800" dirty="0" smtClean="0"/>
              <a:t>эти профессиональные деформации чаще всего развиваются у успешных педагогов, которые в общении с детьми привыкли к ощущению собственной правоты и значимости;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47437" y="116632"/>
            <a:ext cx="66784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00B0F0"/>
                </a:solidFill>
              </a:rPr>
              <a:t>Профессиональные деформации личности педагога:</a:t>
            </a:r>
            <a:endParaRPr lang="ru-RU" sz="20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592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1484784"/>
            <a:ext cx="8640960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- </a:t>
            </a:r>
            <a:r>
              <a:rPr lang="ru-RU" sz="3200" b="1" dirty="0" smtClean="0"/>
              <a:t>ориентация на социальное одобрение </a:t>
            </a:r>
          </a:p>
          <a:p>
            <a:r>
              <a:rPr lang="ru-RU" sz="2800" dirty="0" smtClean="0"/>
              <a:t>(для педагога становится важен не результат профессиональной деятельности, а то, как его оценят окружающие; в практике это приводит утрате адекватности требований к ученикам, к фальсификации результатов, к стремлению постоянно участвовать в публичных мероприятиях и пренебрежению рутинной работой).</a:t>
            </a: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47437" y="116632"/>
            <a:ext cx="66784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00B0F0"/>
                </a:solidFill>
              </a:rPr>
              <a:t>Профессиональные деформации личности педагога:</a:t>
            </a:r>
            <a:endParaRPr lang="ru-RU" sz="20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3066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1916832"/>
            <a:ext cx="806489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00B0F0"/>
                </a:solidFill>
              </a:rPr>
              <a:t>Профессиональная кризис</a:t>
            </a:r>
            <a:r>
              <a:rPr lang="ru-RU" sz="3200" dirty="0"/>
              <a:t> – это глубокая неудовлетворенность от своей деятельности и её результатов, чувство собственной несостоятельности, неспособности к самореализации в выбранной профессии.</a:t>
            </a:r>
          </a:p>
        </p:txBody>
      </p:sp>
    </p:spTree>
    <p:extLst>
      <p:ext uri="{BB962C8B-B14F-4D97-AF65-F5344CB8AC3E}">
        <p14:creationId xmlns:p14="http://schemas.microsoft.com/office/powerpoint/2010/main" val="611988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907" y="116632"/>
            <a:ext cx="878497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00B0F0"/>
                </a:solidFill>
              </a:rPr>
              <a:t>Основные виды кризисов в </a:t>
            </a:r>
            <a:r>
              <a:rPr lang="ru-RU" sz="2000" b="1" dirty="0">
                <a:solidFill>
                  <a:srgbClr val="00B0F0"/>
                </a:solidFill>
              </a:rPr>
              <a:t>профессиональной карьере </a:t>
            </a:r>
            <a:r>
              <a:rPr lang="ru-RU" sz="2000" b="1" dirty="0" smtClean="0">
                <a:solidFill>
                  <a:srgbClr val="00B0F0"/>
                </a:solidFill>
              </a:rPr>
              <a:t>педагога:</a:t>
            </a:r>
            <a:endParaRPr lang="ru-RU" sz="2000" b="1" dirty="0">
              <a:solidFill>
                <a:srgbClr val="00B0F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67543" y="1556792"/>
            <a:ext cx="8393339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solidFill>
                  <a:srgbClr val="00B0F0"/>
                </a:solidFill>
              </a:rPr>
              <a:t>1)</a:t>
            </a:r>
            <a:r>
              <a:rPr lang="ru-RU" sz="3200" dirty="0" smtClean="0"/>
              <a:t> </a:t>
            </a:r>
            <a:r>
              <a:rPr lang="ru-RU" sz="3200" b="1" dirty="0" smtClean="0"/>
              <a:t>кризис </a:t>
            </a:r>
            <a:r>
              <a:rPr lang="ru-RU" sz="3200" b="1" dirty="0"/>
              <a:t>адаптации к профессии </a:t>
            </a:r>
            <a:r>
              <a:rPr lang="ru-RU" sz="3200" dirty="0"/>
              <a:t>(ему подвержено около 25% учителей в начале своей профессиональной деятельности</a:t>
            </a:r>
            <a:r>
              <a:rPr lang="ru-RU" sz="3200" dirty="0" smtClean="0"/>
              <a:t>); </a:t>
            </a:r>
          </a:p>
          <a:p>
            <a:r>
              <a:rPr lang="ru-RU" sz="2800" dirty="0" smtClean="0"/>
              <a:t>обусловлен </a:t>
            </a:r>
            <a:r>
              <a:rPr lang="ru-RU" sz="2800" dirty="0"/>
              <a:t>трудностями «вхождения в профессию», включения в работу педагогического коллектива, выстраивания отношений с учениками, их родителями, коллегами, администрацией</a:t>
            </a:r>
            <a:r>
              <a:rPr lang="ru-RU" sz="2800" dirty="0" smtClean="0"/>
              <a:t>;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522957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67320" y="1484784"/>
            <a:ext cx="8136904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solidFill>
                  <a:srgbClr val="00B0F0"/>
                </a:solidFill>
              </a:rPr>
              <a:t>2) </a:t>
            </a:r>
            <a:r>
              <a:rPr lang="ru-RU" sz="3200" b="1" dirty="0" smtClean="0"/>
              <a:t>кризис рутины работы </a:t>
            </a:r>
            <a:r>
              <a:rPr lang="ru-RU" sz="3200" dirty="0" smtClean="0"/>
              <a:t>(характерен для учителей, работающих в школе 10-15 лет); </a:t>
            </a:r>
          </a:p>
          <a:p>
            <a:r>
              <a:rPr lang="ru-RU" sz="2800" dirty="0" smtClean="0"/>
              <a:t>в основе этого кризиса лежит ощущение «задавленности» повседневной рутиной, нехваткой времени на педагогической творчество, а также на личную жизнь, на свою семью и свои увлечения вне профессии;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75907" y="116632"/>
            <a:ext cx="878497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00B0F0"/>
                </a:solidFill>
              </a:rPr>
              <a:t>Основные виды кризисов в </a:t>
            </a:r>
            <a:r>
              <a:rPr lang="ru-RU" sz="2000" b="1" dirty="0">
                <a:solidFill>
                  <a:srgbClr val="00B0F0"/>
                </a:solidFill>
              </a:rPr>
              <a:t>профессиональной карьере </a:t>
            </a:r>
            <a:r>
              <a:rPr lang="ru-RU" sz="2000" b="1" dirty="0" smtClean="0">
                <a:solidFill>
                  <a:srgbClr val="00B0F0"/>
                </a:solidFill>
              </a:rPr>
              <a:t>педагога:</a:t>
            </a:r>
            <a:endParaRPr lang="ru-RU" sz="20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9274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1700808"/>
            <a:ext cx="835292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solidFill>
                  <a:srgbClr val="00B0F0"/>
                </a:solidFill>
              </a:rPr>
              <a:t>3) </a:t>
            </a:r>
            <a:r>
              <a:rPr lang="ru-RU" sz="3200" b="1" dirty="0" smtClean="0"/>
              <a:t>кризис учителя с большим опытом работы</a:t>
            </a:r>
            <a:r>
              <a:rPr lang="ru-RU" sz="3200" dirty="0" smtClean="0"/>
              <a:t>; подвержены педагоги, возраст которых составляет 42-44 года – период, когда ощущение несостоятельности в профессии сопровождается осознанием того, что половина карьеры уже позади. </a:t>
            </a:r>
            <a:endParaRPr lang="ru-RU" sz="32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75907" y="116632"/>
            <a:ext cx="878497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00B0F0"/>
                </a:solidFill>
              </a:rPr>
              <a:t>Основные виды кризисов в </a:t>
            </a:r>
            <a:r>
              <a:rPr lang="ru-RU" sz="2000" b="1" dirty="0">
                <a:solidFill>
                  <a:srgbClr val="00B0F0"/>
                </a:solidFill>
              </a:rPr>
              <a:t>профессиональной карьере </a:t>
            </a:r>
            <a:r>
              <a:rPr lang="ru-RU" sz="2000" b="1" dirty="0" smtClean="0">
                <a:solidFill>
                  <a:srgbClr val="00B0F0"/>
                </a:solidFill>
              </a:rPr>
              <a:t>педагога:</a:t>
            </a:r>
            <a:endParaRPr lang="ru-RU" sz="20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4397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9592" y="2348880"/>
            <a:ext cx="741682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00B0F0"/>
                </a:solidFill>
              </a:rPr>
              <a:t>Профессиональный синдром </a:t>
            </a:r>
            <a:r>
              <a:rPr lang="ru-RU" sz="3200" dirty="0" smtClean="0"/>
              <a:t>– </a:t>
            </a:r>
          </a:p>
          <a:p>
            <a:r>
              <a:rPr lang="ru-RU" sz="3200" dirty="0" smtClean="0"/>
              <a:t>болезненное деструктивное состояние человека, обусловленное его профессиональной деятельностью.</a:t>
            </a:r>
            <a:r>
              <a:rPr lang="ru-RU" sz="3200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537461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1628800"/>
            <a:ext cx="806489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/>
              <a:t>Синдром </a:t>
            </a:r>
            <a:r>
              <a:rPr lang="ru-RU" sz="3200" b="1" dirty="0"/>
              <a:t>эмоционального </a:t>
            </a:r>
            <a:r>
              <a:rPr lang="ru-RU" sz="3200" b="1" dirty="0" smtClean="0"/>
              <a:t>выгорания </a:t>
            </a:r>
            <a:r>
              <a:rPr lang="ru-RU" sz="3200" dirty="0" smtClean="0"/>
              <a:t>– реакция организма на продолжительное воздействие </a:t>
            </a:r>
            <a:r>
              <a:rPr lang="ru-RU" sz="3200" dirty="0"/>
              <a:t>профессиональных стрессов средней интенсивности и </a:t>
            </a:r>
            <a:r>
              <a:rPr lang="ru-RU" sz="3200" dirty="0" smtClean="0"/>
              <a:t>проявляющаяся </a:t>
            </a:r>
            <a:r>
              <a:rPr lang="ru-RU" sz="3200" dirty="0"/>
              <a:t>в снижении общей </a:t>
            </a:r>
            <a:r>
              <a:rPr lang="ru-RU" sz="3200" dirty="0" smtClean="0"/>
              <a:t>работоспособности и </a:t>
            </a:r>
            <a:r>
              <a:rPr lang="ru-RU" sz="3200" dirty="0"/>
              <a:t>заинтересованности в своей профессиональной карьере.  </a:t>
            </a:r>
          </a:p>
        </p:txBody>
      </p:sp>
    </p:spTree>
    <p:extLst>
      <p:ext uri="{BB962C8B-B14F-4D97-AF65-F5344CB8AC3E}">
        <p14:creationId xmlns:p14="http://schemas.microsoft.com/office/powerpoint/2010/main" val="234361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612845"/>
            <a:ext cx="8280920" cy="587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ru-RU" sz="2800" b="1" dirty="0" smtClean="0">
                <a:solidFill>
                  <a:srgbClr val="00B0F0"/>
                </a:solidFill>
              </a:rPr>
              <a:t>Основные рекомендации педагогу по преодолению негативных влияний профессии: </a:t>
            </a:r>
          </a:p>
          <a:p>
            <a:pPr marL="720000">
              <a:spcAft>
                <a:spcPts val="1200"/>
              </a:spcAft>
            </a:pPr>
            <a:r>
              <a:rPr lang="ru-RU" sz="2800" dirty="0" smtClean="0"/>
              <a:t>- взять на себя ответственность за собственную жизнь и профессиональную деятельность; </a:t>
            </a:r>
          </a:p>
          <a:p>
            <a:pPr marL="720000">
              <a:spcAft>
                <a:spcPts val="1200"/>
              </a:spcAft>
            </a:pPr>
            <a:r>
              <a:rPr lang="ru-RU" sz="2800" dirty="0" smtClean="0"/>
              <a:t>- планировать и осуществлять профессионально-личностное саморазвитие; </a:t>
            </a:r>
          </a:p>
          <a:p>
            <a:pPr marL="720000">
              <a:spcAft>
                <a:spcPts val="1200"/>
              </a:spcAft>
            </a:pPr>
            <a:r>
              <a:rPr lang="ru-RU" sz="2800" dirty="0" smtClean="0"/>
              <a:t>- заботиться о своём здоровье, физическом состоянии; </a:t>
            </a:r>
          </a:p>
          <a:p>
            <a:pPr marL="720000">
              <a:spcAft>
                <a:spcPts val="1200"/>
              </a:spcAft>
            </a:pPr>
            <a:r>
              <a:rPr lang="ru-RU" sz="2800" dirty="0" smtClean="0"/>
              <a:t>- сознательно управлять своим поведением, эмоциями, психофизическим состоянием с помощью приёмов </a:t>
            </a:r>
            <a:r>
              <a:rPr lang="ru-RU" sz="2800" i="1" dirty="0" smtClean="0"/>
              <a:t>психологической </a:t>
            </a:r>
            <a:r>
              <a:rPr lang="ru-RU" sz="2800" i="1" dirty="0" err="1" smtClean="0"/>
              <a:t>саморегуляции</a:t>
            </a:r>
            <a:r>
              <a:rPr lang="ru-RU" sz="2800" dirty="0" smtClean="0"/>
              <a:t>. 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276210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83bfddb3ed3f132d5d3832b26b431be968fabaa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98</TotalTime>
  <Words>782</Words>
  <Application>Microsoft Office PowerPoint</Application>
  <PresentationFormat>Экран (4:3)</PresentationFormat>
  <Paragraphs>98</Paragraphs>
  <Slides>28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Сергей</dc:creator>
  <cp:lastModifiedBy>Сергей</cp:lastModifiedBy>
  <cp:revision>12</cp:revision>
  <dcterms:created xsi:type="dcterms:W3CDTF">2014-10-24T05:43:10Z</dcterms:created>
  <dcterms:modified xsi:type="dcterms:W3CDTF">2014-10-24T07:23:23Z</dcterms:modified>
</cp:coreProperties>
</file>