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6" r:id="rId10"/>
    <p:sldId id="264" r:id="rId11"/>
    <p:sldId id="265" r:id="rId12"/>
    <p:sldId id="266" r:id="rId13"/>
    <p:sldId id="268" r:id="rId14"/>
    <p:sldId id="267" r:id="rId15"/>
    <p:sldId id="269" r:id="rId16"/>
    <p:sldId id="272" r:id="rId17"/>
    <p:sldId id="270" r:id="rId18"/>
    <p:sldId id="271" r:id="rId19"/>
    <p:sldId id="274" r:id="rId20"/>
    <p:sldId id="273" r:id="rId21"/>
    <p:sldId id="275" r:id="rId22"/>
    <p:sldId id="277" r:id="rId23"/>
    <p:sldId id="278" r:id="rId24"/>
    <p:sldId id="280" r:id="rId25"/>
    <p:sldId id="279" r:id="rId26"/>
    <p:sldId id="281" r:id="rId27"/>
    <p:sldId id="282" r:id="rId28"/>
    <p:sldId id="283" r:id="rId29"/>
    <p:sldId id="285" r:id="rId30"/>
    <p:sldId id="284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9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8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4F3F-FCD3-400A-AA63-DEC22313443D}" type="datetimeFigureOut">
              <a:rPr lang="ru-RU" smtClean="0"/>
              <a:t>09.10.2014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B34D2-3133-490B-9E1F-46F983A16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2537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4F3F-FCD3-400A-AA63-DEC22313443D}" type="datetimeFigureOut">
              <a:rPr lang="ru-RU" smtClean="0"/>
              <a:t>09.10.2014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B34D2-3133-490B-9E1F-46F983A16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3286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4F3F-FCD3-400A-AA63-DEC22313443D}" type="datetimeFigureOut">
              <a:rPr lang="ru-RU" smtClean="0"/>
              <a:t>09.10.2014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B34D2-3133-490B-9E1F-46F983A16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917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4F3F-FCD3-400A-AA63-DEC22313443D}" type="datetimeFigureOut">
              <a:rPr lang="ru-RU" smtClean="0"/>
              <a:t>09.10.2014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B34D2-3133-490B-9E1F-46F983A16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1919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4F3F-FCD3-400A-AA63-DEC22313443D}" type="datetimeFigureOut">
              <a:rPr lang="ru-RU" smtClean="0"/>
              <a:t>09.10.2014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B34D2-3133-490B-9E1F-46F983A16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520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4F3F-FCD3-400A-AA63-DEC22313443D}" type="datetimeFigureOut">
              <a:rPr lang="ru-RU" smtClean="0"/>
              <a:t>09.10.2014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B34D2-3133-490B-9E1F-46F983A16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908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4F3F-FCD3-400A-AA63-DEC22313443D}" type="datetimeFigureOut">
              <a:rPr lang="ru-RU" smtClean="0"/>
              <a:t>09.10.2014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B34D2-3133-490B-9E1F-46F983A16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981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4F3F-FCD3-400A-AA63-DEC22313443D}" type="datetimeFigureOut">
              <a:rPr lang="ru-RU" smtClean="0"/>
              <a:t>09.10.2014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B34D2-3133-490B-9E1F-46F983A16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153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4F3F-FCD3-400A-AA63-DEC22313443D}" type="datetimeFigureOut">
              <a:rPr lang="ru-RU" smtClean="0"/>
              <a:t>09.10.2014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B34D2-3133-490B-9E1F-46F983A16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7818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4F3F-FCD3-400A-AA63-DEC22313443D}" type="datetimeFigureOut">
              <a:rPr lang="ru-RU" smtClean="0"/>
              <a:t>09.10.2014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B34D2-3133-490B-9E1F-46F983A16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452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C4F3F-FCD3-400A-AA63-DEC22313443D}" type="datetimeFigureOut">
              <a:rPr lang="ru-RU" smtClean="0"/>
              <a:t>09.10.2014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B34D2-3133-490B-9E1F-46F983A16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523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C4F3F-FCD3-400A-AA63-DEC22313443D}" type="datetimeFigureOut">
              <a:rPr lang="ru-RU" smtClean="0"/>
              <a:t>09.10.2014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EB34D2-3133-490B-9E1F-46F983A163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153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i-sv.com/" TargetMode="External"/><Relationship Id="rId5" Type="http://schemas.openxmlformats.org/officeDocument/2006/relationships/slide" Target="slide30.xml"/><Relationship Id="rId4" Type="http://schemas.openxmlformats.org/officeDocument/2006/relationships/slide" Target="slide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Posobiya/vved_v_ped/tema_4.htm" TargetMode="External"/><Relationship Id="rId2" Type="http://schemas.openxmlformats.org/officeDocument/2006/relationships/hyperlink" Target="http://si-sv.com/Posobiya/vved_v_ped/seminari.htm#&#1047;&#1072;&#1085;&#1103;&#1090;&#1080;&#1103;_4-5._&#1055;&#1088;&#1086;&#1092;&#1077;&#1089;&#1089;&#1080;&#1086;&#1085;&#1072;&#1083;&#1100;&#1085;&#1086;-&#1083;&#1080;&#1095;&#1085;&#1086;&#1089;&#1090;&#1085;&#1086;&#1077;_&#1089;&#1090;&#1072;&#1085;&#1086;&#1074;&#1083;&#1077;&#1085;&#1080;&#1077;_&#1080;_&#1088;&#1072;&#1079;&#1074;&#1080;&#1090;&#1080;&#1077;_&#1087;&#1077;&#1076;&#1072;&#1075;&#1086;&#1075;&#1072;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si-sv.com/Posobiya/vved_v_ped/tema_4.htm#&#1053;&#1086;&#1074;&#1099;&#1077;_&#1090;&#1077;&#1088;&#1084;&#1080;&#1085;&#1099;" TargetMode="External"/><Relationship Id="rId4" Type="http://schemas.openxmlformats.org/officeDocument/2006/relationships/hyperlink" Target="http://si-sv.com/Posobiya/vved_v_ped/tema_4.htm#&#1050;&#1086;&#1085;&#1090;&#1088;&#1086;&#1083;&#1100;&#1085;&#1099;&#1077;_&#1074;&#1086;&#1087;&#1088;&#1086;&#1089;&#1099;_&#1080;_&#1079;&#1072;&#1076;&#1072;&#1085;&#1080;&#1103;_&#1087;&#1086;_&#1090;&#1077;&#1084;&#1077;_&#1055;&#1088;&#1086;&#1092;&#1077;&#1089;&#1089;&#1080;&#1086;&#1085;&#1072;&#1083;&#1100;&#1085;&#1086;-&#1083;&#1080;&#1095;&#1085;&#1086;&#1089;&#1090;&#1085;&#1086;&#1077;_&#1089;&#1090;&#1072;&#1085;&#1086;&#1074;&#1083;&#1077;&#1085;&#1080;&#1077;_&#1080;_&#1088;&#1072;&#1079;&#1074;&#1080;&#1090;&#1080;&#1077;_&#1087;&#1077;&#1076;&#1072;&#1075;&#1086;&#1075;&#1072;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16632"/>
            <a:ext cx="8856984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Профессионально-личностное становление и развитие педагога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spcBef>
                <a:spcPts val="1200"/>
              </a:spcBef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Часть 1</a:t>
            </a:r>
            <a:endParaRPr lang="ru-RU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5664" y="2204864"/>
            <a:ext cx="8352928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3200" b="1" dirty="0" smtClean="0"/>
              <a:t>План</a:t>
            </a:r>
          </a:p>
          <a:p>
            <a:pPr>
              <a:spcAft>
                <a:spcPts val="1200"/>
              </a:spcAft>
            </a:pPr>
            <a:r>
              <a:rPr lang="en-US" sz="3200" dirty="0" smtClean="0">
                <a:hlinkClick r:id="rId2" action="ppaction://hlinksldjump"/>
              </a:rPr>
              <a:t>1</a:t>
            </a:r>
            <a:r>
              <a:rPr lang="ru-RU" sz="3200" dirty="0" smtClean="0">
                <a:hlinkClick r:id="rId2" action="ppaction://hlinksldjump"/>
              </a:rPr>
              <a:t>. Система педагогического образования в РФ</a:t>
            </a:r>
            <a:endParaRPr lang="ru-RU" sz="3200" dirty="0" smtClean="0"/>
          </a:p>
          <a:p>
            <a:pPr>
              <a:spcAft>
                <a:spcPts val="1200"/>
              </a:spcAft>
            </a:pPr>
            <a:r>
              <a:rPr lang="ru-RU" sz="3200" dirty="0" smtClean="0">
                <a:hlinkClick r:id="rId3" action="ppaction://hlinksldjump"/>
              </a:rPr>
              <a:t>2. Образовательно-профессиональный путь студента педвуза</a:t>
            </a:r>
            <a:endParaRPr lang="ru-RU" sz="3200" dirty="0" smtClean="0"/>
          </a:p>
          <a:p>
            <a:pPr>
              <a:spcAft>
                <a:spcPts val="1200"/>
              </a:spcAft>
            </a:pPr>
            <a:r>
              <a:rPr lang="ru-RU" sz="3200" dirty="0" smtClean="0">
                <a:hlinkClick r:id="rId4" action="ppaction://hlinksldjump"/>
              </a:rPr>
              <a:t>3. Научно-исследовательская работа студентов педвуза</a:t>
            </a:r>
            <a:endParaRPr lang="ru-RU" sz="3200" dirty="0" smtClean="0"/>
          </a:p>
          <a:p>
            <a:pPr>
              <a:spcAft>
                <a:spcPts val="1200"/>
              </a:spcAft>
            </a:pPr>
            <a:endParaRPr lang="ru-RU" dirty="0" smtClean="0"/>
          </a:p>
          <a:p>
            <a:pPr>
              <a:spcAft>
                <a:spcPts val="1200"/>
              </a:spcAft>
            </a:pPr>
            <a:r>
              <a:rPr lang="ru-RU" dirty="0">
                <a:hlinkClick r:id="rId5" action="ppaction://hlinksldjump"/>
              </a:rPr>
              <a:t>Для самостоятельной работы </a:t>
            </a:r>
            <a:r>
              <a:rPr lang="ru-RU" dirty="0" smtClean="0">
                <a:hlinkClick r:id="rId5" action="ppaction://hlinksldjump"/>
              </a:rPr>
              <a:t>студентов</a:t>
            </a:r>
            <a:endParaRPr lang="ru-RU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5364088" y="6381328"/>
            <a:ext cx="3528392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ru-RU" sz="1400" dirty="0" smtClean="0"/>
              <a:t>Разработал </a:t>
            </a:r>
            <a:r>
              <a:rPr lang="ru-RU" sz="1400" dirty="0" err="1" smtClean="0"/>
              <a:t>к.п.н</a:t>
            </a:r>
            <a:r>
              <a:rPr lang="ru-RU" sz="1400" dirty="0" smtClean="0"/>
              <a:t>., доц. </a:t>
            </a:r>
            <a:r>
              <a:rPr lang="ru-RU" sz="1400" b="1" dirty="0" smtClean="0">
                <a:hlinkClick r:id="rId6"/>
              </a:rPr>
              <a:t>Сидоров С.В.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409161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6632"/>
            <a:ext cx="8640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1. Система педагогического образования в РФ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1841" y="1772816"/>
            <a:ext cx="864096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Педагогическое образование</a:t>
            </a:r>
            <a:r>
              <a:rPr lang="ru-RU" sz="3200" dirty="0" smtClean="0"/>
              <a:t> – процесс и результат получения педагогической профессии, а также повышения квалификации и переподготовки педагога.</a:t>
            </a:r>
          </a:p>
          <a:p>
            <a:endParaRPr lang="ru-RU" sz="3200" dirty="0"/>
          </a:p>
          <a:p>
            <a:pPr algn="r"/>
            <a:r>
              <a:rPr lang="ru-RU" sz="3200" dirty="0" smtClean="0"/>
              <a:t>Для реализации этого процесса в РФ существует постоянно развивающаяся </a:t>
            </a:r>
          </a:p>
          <a:p>
            <a:pPr algn="r"/>
            <a:r>
              <a:rPr lang="ru-RU" sz="3200" b="1" dirty="0" smtClean="0"/>
              <a:t>система педагогического образования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5181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2605" y="116632"/>
            <a:ext cx="880188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Согласно ст. 10 ФЗ «Об образовании в Российской Федерации» (2012), современная система профессионального образования в России </a:t>
            </a:r>
          </a:p>
          <a:p>
            <a:r>
              <a:rPr lang="ru-RU" sz="2800" dirty="0" smtClean="0"/>
              <a:t>включает в себя </a:t>
            </a:r>
          </a:p>
          <a:p>
            <a:r>
              <a:rPr lang="ru-RU" sz="2800" dirty="0" smtClean="0"/>
              <a:t>следующие </a:t>
            </a:r>
          </a:p>
          <a:p>
            <a:r>
              <a:rPr lang="ru-RU" sz="2800" dirty="0" smtClean="0"/>
              <a:t>основные </a:t>
            </a:r>
          </a:p>
          <a:p>
            <a:r>
              <a:rPr lang="ru-RU" sz="2800" dirty="0" smtClean="0"/>
              <a:t>уровни 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61884" y="6150869"/>
            <a:ext cx="8882116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>
                <a:solidFill>
                  <a:prstClr val="black"/>
                </a:solidFill>
              </a:rPr>
              <a:t>1) среднее </a:t>
            </a:r>
            <a:r>
              <a:rPr lang="ru-RU" sz="3200" dirty="0" smtClean="0">
                <a:solidFill>
                  <a:prstClr val="black"/>
                </a:solidFill>
              </a:rPr>
              <a:t>профессиональное </a:t>
            </a:r>
            <a:r>
              <a:rPr lang="ru-RU" sz="3200" dirty="0">
                <a:solidFill>
                  <a:prstClr val="black"/>
                </a:solidFill>
              </a:rPr>
              <a:t>образование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75657" y="5073651"/>
            <a:ext cx="7668344" cy="107721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>
                <a:solidFill>
                  <a:prstClr val="black"/>
                </a:solidFill>
              </a:rPr>
              <a:t>2) высшее профессиональное образование – </a:t>
            </a:r>
            <a:r>
              <a:rPr lang="ru-RU" sz="3200" dirty="0" err="1">
                <a:solidFill>
                  <a:prstClr val="black"/>
                </a:solidFill>
              </a:rPr>
              <a:t>бакалавриат</a:t>
            </a:r>
            <a:r>
              <a:rPr lang="ru-RU" sz="3200" dirty="0">
                <a:solidFill>
                  <a:prstClr val="black"/>
                </a:solidFill>
              </a:rPr>
              <a:t>; 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699792" y="3502174"/>
            <a:ext cx="6444208" cy="156966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>
                <a:solidFill>
                  <a:prstClr val="black"/>
                </a:solidFill>
              </a:rPr>
              <a:t>3) высшее профессиональное образование – </a:t>
            </a:r>
            <a:r>
              <a:rPr lang="ru-RU" sz="3200" dirty="0" err="1">
                <a:solidFill>
                  <a:prstClr val="black"/>
                </a:solidFill>
              </a:rPr>
              <a:t>специалитет</a:t>
            </a:r>
            <a:r>
              <a:rPr lang="ru-RU" sz="3200" dirty="0">
                <a:solidFill>
                  <a:prstClr val="black"/>
                </a:solidFill>
              </a:rPr>
              <a:t>, магистратура; 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23928" y="1932514"/>
            <a:ext cx="5220072" cy="15696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3200" dirty="0">
                <a:solidFill>
                  <a:prstClr val="black"/>
                </a:solidFill>
              </a:rPr>
              <a:t>4) высшее образование – подготовка кадров высшей квалификации.</a:t>
            </a: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5246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1884" y="260648"/>
            <a:ext cx="8882116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>
                <a:solidFill>
                  <a:prstClr val="black"/>
                </a:solidFill>
              </a:rPr>
              <a:t>1) среднее </a:t>
            </a:r>
            <a:r>
              <a:rPr lang="ru-RU" sz="3200" dirty="0" smtClean="0">
                <a:solidFill>
                  <a:prstClr val="black"/>
                </a:solidFill>
              </a:rPr>
              <a:t>профессиональное </a:t>
            </a:r>
            <a:r>
              <a:rPr lang="ru-RU" sz="3200" dirty="0">
                <a:solidFill>
                  <a:prstClr val="black"/>
                </a:solidFill>
              </a:rPr>
              <a:t>образование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5454846"/>
            <a:ext cx="2511154" cy="83099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</a:rPr>
              <a:t>Педагогический колледж 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4372313"/>
            <a:ext cx="2504947" cy="83099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</a:rPr>
              <a:t>Педагогический техникум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33784" y="1196752"/>
            <a:ext cx="3055626" cy="1200329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</a:rPr>
              <a:t>На </a:t>
            </a:r>
            <a:r>
              <a:rPr lang="ru-RU" sz="2400" dirty="0">
                <a:solidFill>
                  <a:prstClr val="black"/>
                </a:solidFill>
              </a:rPr>
              <a:t>базе основного </a:t>
            </a:r>
            <a:endParaRPr lang="ru-RU" sz="2400" dirty="0" smtClean="0">
              <a:solidFill>
                <a:prstClr val="black"/>
              </a:solidFill>
            </a:endParaRPr>
          </a:p>
          <a:p>
            <a:r>
              <a:rPr lang="ru-RU" sz="2400" dirty="0" smtClean="0">
                <a:solidFill>
                  <a:prstClr val="black"/>
                </a:solidFill>
              </a:rPr>
              <a:t>и </a:t>
            </a:r>
            <a:r>
              <a:rPr lang="ru-RU" sz="2400" dirty="0">
                <a:solidFill>
                  <a:prstClr val="black"/>
                </a:solidFill>
              </a:rPr>
              <a:t>полного (среднего) </a:t>
            </a:r>
            <a:r>
              <a:rPr lang="ru-RU" sz="2400" dirty="0" smtClean="0">
                <a:solidFill>
                  <a:prstClr val="black"/>
                </a:solidFill>
              </a:rPr>
              <a:t>общего </a:t>
            </a:r>
            <a:r>
              <a:rPr lang="ru-RU" sz="2400" dirty="0">
                <a:solidFill>
                  <a:prstClr val="black"/>
                </a:solidFill>
              </a:rPr>
              <a:t>образования 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93935" y="1926388"/>
            <a:ext cx="4572000" cy="455509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2400" dirty="0" smtClean="0"/>
              <a:t>дошкольное образование</a:t>
            </a:r>
          </a:p>
          <a:p>
            <a:pPr>
              <a:spcBef>
                <a:spcPts val="1200"/>
              </a:spcBef>
            </a:pPr>
            <a:r>
              <a:rPr lang="ru-RU" sz="2400" dirty="0" smtClean="0"/>
              <a:t>преподавание в начальных классах</a:t>
            </a:r>
          </a:p>
          <a:p>
            <a:pPr>
              <a:spcBef>
                <a:spcPts val="1200"/>
              </a:spcBef>
            </a:pPr>
            <a:r>
              <a:rPr lang="ru-RU" sz="2400" dirty="0" smtClean="0"/>
              <a:t>педагогика дополнительного образования </a:t>
            </a:r>
          </a:p>
          <a:p>
            <a:pPr>
              <a:spcBef>
                <a:spcPts val="1200"/>
              </a:spcBef>
            </a:pPr>
            <a:r>
              <a:rPr lang="ru-RU" sz="2400" dirty="0" smtClean="0"/>
              <a:t>специальное дошкольное образование </a:t>
            </a:r>
          </a:p>
          <a:p>
            <a:pPr>
              <a:spcBef>
                <a:spcPts val="1200"/>
              </a:spcBef>
            </a:pPr>
            <a:r>
              <a:rPr lang="ru-RU" sz="2400" dirty="0" smtClean="0"/>
              <a:t>коррекционная педагогика в начальном образовании </a:t>
            </a:r>
          </a:p>
          <a:p>
            <a:pPr>
              <a:spcBef>
                <a:spcPts val="1200"/>
              </a:spcBef>
            </a:pPr>
            <a:r>
              <a:rPr lang="ru-RU" sz="2400" dirty="0" smtClean="0"/>
              <a:t>профессиональное обучение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83568" y="3116819"/>
            <a:ext cx="2523645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</a:rPr>
              <a:t>Образовательные организации</a:t>
            </a:r>
            <a:endParaRPr lang="ru-RU" sz="2400" dirty="0"/>
          </a:p>
        </p:txBody>
      </p:sp>
      <p:sp>
        <p:nvSpPr>
          <p:cNvPr id="9" name="Левая круглая скобка 8"/>
          <p:cNvSpPr/>
          <p:nvPr/>
        </p:nvSpPr>
        <p:spPr>
          <a:xfrm>
            <a:off x="395536" y="3532316"/>
            <a:ext cx="288032" cy="2338027"/>
          </a:xfrm>
          <a:prstGeom prst="leftBracket">
            <a:avLst>
              <a:gd name="adj" fmla="val 0"/>
            </a:avLst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" name="Прямая соединительная линия 11"/>
          <p:cNvCxnSpPr>
            <a:endCxn id="5" idx="1"/>
          </p:cNvCxnSpPr>
          <p:nvPr/>
        </p:nvCxnSpPr>
        <p:spPr>
          <a:xfrm>
            <a:off x="395536" y="4787811"/>
            <a:ext cx="288032" cy="1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Левая круглая скобка 14"/>
          <p:cNvSpPr/>
          <p:nvPr/>
        </p:nvSpPr>
        <p:spPr>
          <a:xfrm>
            <a:off x="4139951" y="1575956"/>
            <a:ext cx="353983" cy="3077180"/>
          </a:xfrm>
          <a:prstGeom prst="leftBracket">
            <a:avLst>
              <a:gd name="adj" fmla="val 0"/>
            </a:avLst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3923927" y="1196752"/>
            <a:ext cx="5040561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Педагогические специальности</a:t>
            </a:r>
            <a:endParaRPr lang="ru-RU" sz="2800" dirty="0"/>
          </a:p>
        </p:txBody>
      </p:sp>
      <p:sp>
        <p:nvSpPr>
          <p:cNvPr id="17" name="Левая круглая скобка 16"/>
          <p:cNvSpPr/>
          <p:nvPr/>
        </p:nvSpPr>
        <p:spPr>
          <a:xfrm>
            <a:off x="4139952" y="3907356"/>
            <a:ext cx="353983" cy="2338027"/>
          </a:xfrm>
          <a:prstGeom prst="leftBracket">
            <a:avLst>
              <a:gd name="adj" fmla="val 0"/>
            </a:avLst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Левая круглая скобка 17"/>
          <p:cNvSpPr/>
          <p:nvPr/>
        </p:nvSpPr>
        <p:spPr>
          <a:xfrm>
            <a:off x="4139952" y="2204865"/>
            <a:ext cx="353983" cy="3336462"/>
          </a:xfrm>
          <a:prstGeom prst="leftBracket">
            <a:avLst>
              <a:gd name="adj" fmla="val 0"/>
            </a:avLst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4156310" y="2924944"/>
            <a:ext cx="337625" cy="1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Управляющая кнопка: домой 15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4783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/>
      <p:bldP spid="11" grpId="0" animBg="1"/>
      <p:bldP spid="9" grpId="0" animBg="1"/>
      <p:bldP spid="15" grpId="0" animBg="1"/>
      <p:bldP spid="13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260648"/>
            <a:ext cx="7668344" cy="107721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>
                <a:solidFill>
                  <a:prstClr val="black"/>
                </a:solidFill>
              </a:rPr>
              <a:t>2) высшее профессиональное образование – </a:t>
            </a:r>
            <a:r>
              <a:rPr lang="ru-RU" sz="3200" dirty="0" err="1">
                <a:solidFill>
                  <a:prstClr val="black"/>
                </a:solidFill>
              </a:rPr>
              <a:t>бакалавриат</a:t>
            </a:r>
            <a:r>
              <a:rPr lang="ru-RU" sz="3200" dirty="0">
                <a:solidFill>
                  <a:prstClr val="black"/>
                </a:solidFill>
              </a:rPr>
              <a:t>; 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72244" y="2708920"/>
            <a:ext cx="5904656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400" dirty="0" smtClean="0"/>
              <a:t>педагогическое образование</a:t>
            </a:r>
          </a:p>
          <a:p>
            <a:pPr>
              <a:spcBef>
                <a:spcPts val="1200"/>
              </a:spcBef>
            </a:pPr>
            <a:r>
              <a:rPr lang="ru-RU" sz="2400" dirty="0" smtClean="0"/>
              <a:t>профессиональное обучение (по отраслям)</a:t>
            </a:r>
          </a:p>
          <a:p>
            <a:pPr>
              <a:spcBef>
                <a:spcPts val="1200"/>
              </a:spcBef>
            </a:pPr>
            <a:r>
              <a:rPr lang="ru-RU" sz="2400" dirty="0" smtClean="0"/>
              <a:t>психолого-педагогическое образование</a:t>
            </a:r>
          </a:p>
          <a:p>
            <a:pPr>
              <a:spcBef>
                <a:spcPts val="1200"/>
              </a:spcBef>
            </a:pPr>
            <a:r>
              <a:rPr lang="ru-RU" sz="2400" dirty="0" smtClean="0"/>
              <a:t>специальное (дефектологическое) образование</a:t>
            </a:r>
          </a:p>
          <a:p>
            <a:pPr>
              <a:spcBef>
                <a:spcPts val="1200"/>
              </a:spcBef>
            </a:pPr>
            <a:r>
              <a:rPr lang="ru-RU" sz="2400" dirty="0" smtClean="0"/>
              <a:t>педагогика и психология </a:t>
            </a:r>
            <a:r>
              <a:rPr lang="ru-RU" sz="2400" dirty="0" err="1" smtClean="0"/>
              <a:t>девиантного</a:t>
            </a:r>
            <a:r>
              <a:rPr lang="ru-RU" sz="2400" dirty="0" smtClean="0"/>
              <a:t> поведения.</a:t>
            </a:r>
            <a:endParaRPr lang="ru-RU" sz="2400" dirty="0"/>
          </a:p>
        </p:txBody>
      </p:sp>
      <p:sp>
        <p:nvSpPr>
          <p:cNvPr id="5" name="Левая круглая скобка 4"/>
          <p:cNvSpPr/>
          <p:nvPr/>
        </p:nvSpPr>
        <p:spPr>
          <a:xfrm>
            <a:off x="2718260" y="2296036"/>
            <a:ext cx="353983" cy="2213084"/>
          </a:xfrm>
          <a:prstGeom prst="leftBracket">
            <a:avLst>
              <a:gd name="adj" fmla="val 0"/>
            </a:avLst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Левая круглая скобка 5"/>
          <p:cNvSpPr/>
          <p:nvPr/>
        </p:nvSpPr>
        <p:spPr>
          <a:xfrm>
            <a:off x="2718261" y="4005065"/>
            <a:ext cx="353983" cy="1584176"/>
          </a:xfrm>
          <a:prstGeom prst="leftBracket">
            <a:avLst>
              <a:gd name="adj" fmla="val 0"/>
            </a:avLst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Левая круглая скобка 6"/>
          <p:cNvSpPr/>
          <p:nvPr/>
        </p:nvSpPr>
        <p:spPr>
          <a:xfrm>
            <a:off x="2718261" y="2924945"/>
            <a:ext cx="353983" cy="1944215"/>
          </a:xfrm>
          <a:prstGeom prst="leftBracket">
            <a:avLst>
              <a:gd name="adj" fmla="val 0"/>
            </a:avLst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2713670" y="3516433"/>
            <a:ext cx="337625" cy="1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2280155" y="1844824"/>
            <a:ext cx="6696745" cy="5232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ru-RU" sz="2800" dirty="0">
                <a:solidFill>
                  <a:prstClr val="black"/>
                </a:solidFill>
              </a:rPr>
              <a:t>Педагогические направления подготовки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2970529"/>
            <a:ext cx="1728191" cy="138499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sz="2800" dirty="0" smtClean="0"/>
              <a:t>3-4 года обучения в вузе</a:t>
            </a:r>
            <a:endParaRPr lang="ru-RU" sz="2800" dirty="0"/>
          </a:p>
        </p:txBody>
      </p:sp>
      <p:sp>
        <p:nvSpPr>
          <p:cNvPr id="10" name="Управляющая кнопка: домой 9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1100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  <p:bldP spid="7" grpId="0" animBg="1"/>
      <p:bldP spid="4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792" y="332656"/>
            <a:ext cx="6444208" cy="156966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dirty="0">
                <a:solidFill>
                  <a:prstClr val="black"/>
                </a:solidFill>
              </a:rPr>
              <a:t>3) высшее профессиональное образование – </a:t>
            </a:r>
            <a:r>
              <a:rPr lang="ru-RU" sz="3200" dirty="0" err="1">
                <a:solidFill>
                  <a:prstClr val="black"/>
                </a:solidFill>
              </a:rPr>
              <a:t>специалитет</a:t>
            </a:r>
            <a:r>
              <a:rPr lang="ru-RU" sz="3200" dirty="0">
                <a:solidFill>
                  <a:prstClr val="black"/>
                </a:solidFill>
              </a:rPr>
              <a:t>, магистратура; 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75048" y="2492896"/>
            <a:ext cx="8568952" cy="1569660"/>
          </a:xfrm>
          <a:prstGeom prst="rect">
            <a:avLst/>
          </a:prstGeom>
          <a:solidFill>
            <a:srgbClr val="FFFF00"/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 smtClean="0"/>
              <a:t>Специалитет</a:t>
            </a:r>
            <a:r>
              <a:rPr lang="ru-RU" sz="2400" dirty="0" smtClean="0"/>
              <a:t> – традиционная для России форма подготовки специалистов. Выпускникам присваивается профессиональная квалификация в соответствующей педагогической специальности. 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4437112"/>
            <a:ext cx="8604448" cy="1938992"/>
          </a:xfrm>
          <a:prstGeom prst="rect">
            <a:avLst/>
          </a:prstGeom>
          <a:solidFill>
            <a:srgbClr val="FFFF00"/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r"/>
            <a:r>
              <a:rPr lang="ru-RU" sz="2400" dirty="0" smtClean="0"/>
              <a:t>В </a:t>
            </a:r>
            <a:r>
              <a:rPr lang="ru-RU" sz="2400" b="1" dirty="0" smtClean="0"/>
              <a:t>магистратуре</a:t>
            </a:r>
            <a:r>
              <a:rPr lang="ru-RU" sz="2400" dirty="0" smtClean="0"/>
              <a:t> акцент сделан на самостоятельную работу под руководством прикреплённого педагога – научного руководителя. Количество аудиторных часов сравнительно невелико, зато происходит углублённое изучение профессии в одной выбранной теме. </a:t>
            </a:r>
            <a:endParaRPr lang="ru-RU" sz="2400" dirty="0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73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23928" y="404664"/>
            <a:ext cx="5220072" cy="15696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3200" dirty="0">
                <a:solidFill>
                  <a:prstClr val="black"/>
                </a:solidFill>
              </a:rPr>
              <a:t>4) высшее образование – подготовка кадров высшей квалификации.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9551" y="2420888"/>
            <a:ext cx="8449822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ru-RU" sz="2400" dirty="0" smtClean="0"/>
              <a:t>Обучающиеся осуществляют научное исследование, которое излагается ими в </a:t>
            </a:r>
            <a:r>
              <a:rPr lang="ru-RU" sz="2400" b="1" dirty="0" smtClean="0"/>
              <a:t>диссертации</a:t>
            </a:r>
            <a:endParaRPr lang="ru-RU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583625"/>
            <a:ext cx="2327870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prstClr val="black"/>
                </a:solidFill>
              </a:rPr>
              <a:t>Аспирантура 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9551" y="1340768"/>
            <a:ext cx="2343591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ru-RU" sz="2800" dirty="0" smtClean="0">
                <a:solidFill>
                  <a:prstClr val="black"/>
                </a:solidFill>
              </a:rPr>
              <a:t>Докторантура</a:t>
            </a:r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9551" y="3266460"/>
            <a:ext cx="8449821" cy="15696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solidFill>
                  <a:prstClr val="black"/>
                </a:solidFill>
              </a:rPr>
              <a:t>Главный результат подготовки специалиста в аспирантуре – успешная защита диссертации на соискание </a:t>
            </a:r>
            <a:r>
              <a:rPr lang="ru-RU" sz="2400" dirty="0" smtClean="0">
                <a:solidFill>
                  <a:prstClr val="black"/>
                </a:solidFill>
              </a:rPr>
              <a:t>учёной </a:t>
            </a:r>
            <a:r>
              <a:rPr lang="ru-RU" sz="2400" dirty="0">
                <a:solidFill>
                  <a:prstClr val="black"/>
                </a:solidFill>
              </a:rPr>
              <a:t>степени </a:t>
            </a:r>
            <a:r>
              <a:rPr lang="ru-RU" sz="2400" b="1" dirty="0">
                <a:solidFill>
                  <a:prstClr val="black"/>
                </a:solidFill>
              </a:rPr>
              <a:t>кандидата педагогических наук</a:t>
            </a:r>
            <a:r>
              <a:rPr lang="ru-RU" sz="2400" dirty="0">
                <a:solidFill>
                  <a:prstClr val="black"/>
                </a:solidFill>
              </a:rPr>
              <a:t>; в докторантуре – </a:t>
            </a:r>
            <a:r>
              <a:rPr lang="ru-RU" sz="2400" b="1" dirty="0">
                <a:solidFill>
                  <a:prstClr val="black"/>
                </a:solidFill>
              </a:rPr>
              <a:t>доктора педагогических наук</a:t>
            </a:r>
            <a:r>
              <a:rPr lang="ru-RU" sz="2400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9552" y="4841452"/>
            <a:ext cx="8449821" cy="12003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2400" dirty="0" smtClean="0"/>
              <a:t>Работа над диссертацией на соискание учёной степени возможна без обучения в аспирантуре или докторантуре: </a:t>
            </a:r>
          </a:p>
          <a:p>
            <a:r>
              <a:rPr lang="ru-RU" sz="2400" dirty="0" smtClean="0"/>
              <a:t>в форме </a:t>
            </a:r>
            <a:r>
              <a:rPr lang="ru-RU" sz="2400" b="1" dirty="0" smtClean="0"/>
              <a:t>соискательства</a:t>
            </a:r>
            <a:endParaRPr lang="ru-RU" sz="2400" b="1" dirty="0"/>
          </a:p>
        </p:txBody>
      </p:sp>
      <p:sp>
        <p:nvSpPr>
          <p:cNvPr id="10" name="Полилиния 9"/>
          <p:cNvSpPr/>
          <p:nvPr/>
        </p:nvSpPr>
        <p:spPr>
          <a:xfrm>
            <a:off x="2725093" y="839959"/>
            <a:ext cx="1198835" cy="266885"/>
          </a:xfrm>
          <a:custGeom>
            <a:avLst/>
            <a:gdLst>
              <a:gd name="connsiteX0" fmla="*/ 0 w 1195057"/>
              <a:gd name="connsiteY0" fmla="*/ 2012 h 183082"/>
              <a:gd name="connsiteX1" fmla="*/ 271604 w 1195057"/>
              <a:gd name="connsiteY1" fmla="*/ 20119 h 183082"/>
              <a:gd name="connsiteX2" fmla="*/ 660903 w 1195057"/>
              <a:gd name="connsiteY2" fmla="*/ 146868 h 183082"/>
              <a:gd name="connsiteX3" fmla="*/ 1195057 w 1195057"/>
              <a:gd name="connsiteY3" fmla="*/ 183082 h 1830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95057" h="183082">
                <a:moveTo>
                  <a:pt x="0" y="2012"/>
                </a:moveTo>
                <a:cubicBezTo>
                  <a:pt x="80727" y="-1006"/>
                  <a:pt x="161454" y="-4024"/>
                  <a:pt x="271604" y="20119"/>
                </a:cubicBezTo>
                <a:cubicBezTo>
                  <a:pt x="381755" y="44262"/>
                  <a:pt x="506994" y="119708"/>
                  <a:pt x="660903" y="146868"/>
                </a:cubicBezTo>
                <a:cubicBezTo>
                  <a:pt x="814812" y="174028"/>
                  <a:pt x="1004934" y="178555"/>
                  <a:pt x="1195057" y="183082"/>
                </a:cubicBezTo>
              </a:path>
            </a:pathLst>
          </a:cu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олилиния 10"/>
          <p:cNvSpPr/>
          <p:nvPr/>
        </p:nvSpPr>
        <p:spPr>
          <a:xfrm flipV="1">
            <a:off x="2717652" y="1323473"/>
            <a:ext cx="1198835" cy="297548"/>
          </a:xfrm>
          <a:custGeom>
            <a:avLst/>
            <a:gdLst>
              <a:gd name="connsiteX0" fmla="*/ 0 w 1195057"/>
              <a:gd name="connsiteY0" fmla="*/ 2012 h 183082"/>
              <a:gd name="connsiteX1" fmla="*/ 271604 w 1195057"/>
              <a:gd name="connsiteY1" fmla="*/ 20119 h 183082"/>
              <a:gd name="connsiteX2" fmla="*/ 660903 w 1195057"/>
              <a:gd name="connsiteY2" fmla="*/ 146868 h 183082"/>
              <a:gd name="connsiteX3" fmla="*/ 1195057 w 1195057"/>
              <a:gd name="connsiteY3" fmla="*/ 183082 h 1830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95057" h="183082">
                <a:moveTo>
                  <a:pt x="0" y="2012"/>
                </a:moveTo>
                <a:cubicBezTo>
                  <a:pt x="80727" y="-1006"/>
                  <a:pt x="161454" y="-4024"/>
                  <a:pt x="271604" y="20119"/>
                </a:cubicBezTo>
                <a:cubicBezTo>
                  <a:pt x="381755" y="44262"/>
                  <a:pt x="506994" y="119708"/>
                  <a:pt x="660903" y="146868"/>
                </a:cubicBezTo>
                <a:cubicBezTo>
                  <a:pt x="814812" y="174028"/>
                  <a:pt x="1004934" y="178555"/>
                  <a:pt x="1195057" y="183082"/>
                </a:cubicBezTo>
              </a:path>
            </a:pathLst>
          </a:cu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домой 11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790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556792"/>
            <a:ext cx="876584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Дополнительное педагогическое профессиональное образование (ДППО)</a:t>
            </a:r>
            <a:r>
              <a:rPr lang="ru-RU" sz="2800" dirty="0" smtClean="0"/>
              <a:t> обеспечивает  повышение педагогической квалификации и переподготовку (приобретение новых педагогических специальностей) педагогических кадров. 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68368" y="4077072"/>
            <a:ext cx="86409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sz="2400" dirty="0">
                <a:solidFill>
                  <a:prstClr val="black"/>
                </a:solidFill>
              </a:rPr>
              <a:t>Образовательные программы </a:t>
            </a:r>
            <a:r>
              <a:rPr lang="ru-RU" sz="2400" dirty="0" smtClean="0">
                <a:solidFill>
                  <a:prstClr val="black"/>
                </a:solidFill>
              </a:rPr>
              <a:t>ДППО реализуются </a:t>
            </a:r>
            <a:r>
              <a:rPr lang="ru-RU" sz="2400" dirty="0">
                <a:solidFill>
                  <a:prstClr val="black"/>
                </a:solidFill>
              </a:rPr>
              <a:t>в институтах и академиях повышения квалификации работников образования (ИПКРО, АПКРО), а также на специальных факультетах повышения квалификации и дополнительного образования вузов и научных организаций.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05954" y="188640"/>
            <a:ext cx="71320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B0F0"/>
                </a:solidFill>
              </a:rPr>
              <a:t>Дополнительное педагогическое профессиональное образование </a:t>
            </a:r>
            <a:r>
              <a:rPr lang="ru-RU" sz="3200" dirty="0" smtClean="0">
                <a:solidFill>
                  <a:srgbClr val="00B0F0"/>
                </a:solidFill>
              </a:rPr>
              <a:t> 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0014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551837"/>
            <a:ext cx="79208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система </a:t>
            </a:r>
            <a:r>
              <a:rPr lang="ru-RU" sz="2800" dirty="0"/>
              <a:t>педагогического образования призвана создавать условия для непрерывного образования педагогов с учётом имеющихся у них образования, квалификации, опыта практической деятельности.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976825"/>
            <a:ext cx="13793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</a:rPr>
              <a:t>Итак,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6153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3437" y="2420888"/>
            <a:ext cx="8496944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2800" dirty="0"/>
              <a:t>Образовательно-профессиональный путь студента педвуза охватывает освоение </a:t>
            </a:r>
            <a:endParaRPr lang="ru-RU" sz="2800" dirty="0" smtClean="0"/>
          </a:p>
          <a:p>
            <a:pPr>
              <a:spcAft>
                <a:spcPts val="1800"/>
              </a:spcAft>
            </a:pPr>
            <a:r>
              <a:rPr lang="ru-RU" sz="2800" b="1" dirty="0" smtClean="0"/>
              <a:t>педагогической</a:t>
            </a:r>
            <a:r>
              <a:rPr lang="ru-RU" sz="2800" dirty="0"/>
              <a:t>,</a:t>
            </a:r>
            <a:r>
              <a:rPr lang="ru-RU" sz="2800" b="1" dirty="0"/>
              <a:t> </a:t>
            </a:r>
            <a:endParaRPr lang="ru-RU" sz="2800" b="1" dirty="0" smtClean="0"/>
          </a:p>
          <a:p>
            <a:pPr>
              <a:spcAft>
                <a:spcPts val="1800"/>
              </a:spcAft>
            </a:pPr>
            <a:r>
              <a:rPr lang="ru-RU" sz="2800" b="1" dirty="0" smtClean="0"/>
              <a:t>культурно-просветительской</a:t>
            </a:r>
            <a:r>
              <a:rPr lang="ru-RU" sz="2800" dirty="0" smtClean="0"/>
              <a:t> </a:t>
            </a:r>
          </a:p>
          <a:p>
            <a:pPr>
              <a:spcAft>
                <a:spcPts val="1800"/>
              </a:spcAft>
            </a:pPr>
            <a:r>
              <a:rPr lang="ru-RU" sz="2800" dirty="0" smtClean="0"/>
              <a:t>и </a:t>
            </a:r>
            <a:r>
              <a:rPr lang="ru-RU" sz="2800" b="1" dirty="0"/>
              <a:t>научно-исследовательской деятельности</a:t>
            </a:r>
            <a:r>
              <a:rPr lang="ru-RU" sz="2800" dirty="0"/>
              <a:t>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27657"/>
            <a:ext cx="8892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2. Образовательно-профессиональный путь студента педвуза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7064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07469"/>
            <a:ext cx="9036496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800" b="1" dirty="0"/>
              <a:t>1) в области педагогической деятельности:</a:t>
            </a:r>
          </a:p>
          <a:p>
            <a:pPr>
              <a:spcBef>
                <a:spcPts val="1200"/>
              </a:spcBef>
            </a:pPr>
            <a:r>
              <a:rPr lang="ru-RU" sz="2800" dirty="0"/>
              <a:t>- изучение возможностей, потребностей, достижений обучающихся в области образования и проектирование на основе полученных результатов образовательных дисциплин, программ и индивидуальных образовательных маршрутов обучения, воспитания, развития;</a:t>
            </a:r>
          </a:p>
          <a:p>
            <a:pPr>
              <a:spcBef>
                <a:spcPts val="1200"/>
              </a:spcBef>
            </a:pPr>
            <a:r>
              <a:rPr lang="ru-RU" sz="2800" dirty="0"/>
              <a:t>- организация обучения и воспитания в сфере образования с использованием технологий, соответствующих возрастным особенностям обучающихся и отражающих специфику областей знаний (в соответствии с реализуемыми профилями);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1521" y="14109"/>
            <a:ext cx="9036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 smtClean="0">
                <a:solidFill>
                  <a:srgbClr val="00B0F0"/>
                </a:solidFill>
              </a:rPr>
              <a:t>Профессиональные </a:t>
            </a:r>
            <a:r>
              <a:rPr lang="ru-RU" sz="2000" b="1" dirty="0">
                <a:solidFill>
                  <a:srgbClr val="00B0F0"/>
                </a:solidFill>
              </a:rPr>
              <a:t>задачи, которые должен уметь </a:t>
            </a:r>
            <a:r>
              <a:rPr lang="ru-RU" sz="2000" b="1" dirty="0" smtClean="0">
                <a:solidFill>
                  <a:srgbClr val="00B0F0"/>
                </a:solidFill>
              </a:rPr>
              <a:t>решать выпускник-бакалавр, согласно решать ФГОС ВПО по </a:t>
            </a:r>
            <a:r>
              <a:rPr lang="ru-RU" sz="2000" b="1" dirty="0">
                <a:solidFill>
                  <a:srgbClr val="00B0F0"/>
                </a:solidFill>
              </a:rPr>
              <a:t>направлению подготовки </a:t>
            </a:r>
            <a:r>
              <a:rPr lang="ru-RU" sz="2000" b="1" dirty="0" smtClean="0">
                <a:solidFill>
                  <a:srgbClr val="00B0F0"/>
                </a:solidFill>
              </a:rPr>
              <a:t>«Педагогическое образование»</a:t>
            </a:r>
            <a:endParaRPr lang="ru-RU" sz="2000" b="1" dirty="0">
              <a:solidFill>
                <a:srgbClr val="00B0F0"/>
              </a:solidFill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257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96752"/>
            <a:ext cx="8676456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</a:pPr>
            <a:r>
              <a:rPr lang="ru-RU" sz="2800" dirty="0" smtClean="0"/>
              <a:t>- </a:t>
            </a:r>
            <a:r>
              <a:rPr lang="ru-RU" sz="2800" dirty="0"/>
              <a:t>организация взаимодействия с общественными и образовательными организациями, детскими коллективами и родителями для решения задач профессиональной деятельности;</a:t>
            </a:r>
          </a:p>
          <a:p>
            <a:pPr>
              <a:spcBef>
                <a:spcPts val="1800"/>
              </a:spcBef>
            </a:pPr>
            <a:r>
              <a:rPr lang="ru-RU" sz="2800" dirty="0"/>
              <a:t>- использование возможностей образовательной среды для обеспечения качества образования, в том числе с применением информационных технологий;</a:t>
            </a:r>
          </a:p>
          <a:p>
            <a:pPr>
              <a:spcBef>
                <a:spcPts val="1800"/>
              </a:spcBef>
            </a:pPr>
            <a:r>
              <a:rPr lang="ru-RU" sz="2800" dirty="0"/>
              <a:t>- осуществление профессионального самообразования и личностного роста, проектирование дальнейшего образовательного маршрута и профессиональной карьеры;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1521" y="14109"/>
            <a:ext cx="9036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 smtClean="0">
                <a:solidFill>
                  <a:srgbClr val="00B0F0"/>
                </a:solidFill>
              </a:rPr>
              <a:t>Профессиональные </a:t>
            </a:r>
            <a:r>
              <a:rPr lang="ru-RU" sz="2000" b="1" dirty="0">
                <a:solidFill>
                  <a:srgbClr val="00B0F0"/>
                </a:solidFill>
              </a:rPr>
              <a:t>задачи, которые должен уметь </a:t>
            </a:r>
            <a:r>
              <a:rPr lang="ru-RU" sz="2000" b="1" dirty="0" smtClean="0">
                <a:solidFill>
                  <a:srgbClr val="00B0F0"/>
                </a:solidFill>
              </a:rPr>
              <a:t>решать выпускник-бакалавр, согласно решать ФГОС ВПО по </a:t>
            </a:r>
            <a:r>
              <a:rPr lang="ru-RU" sz="2000" b="1" dirty="0">
                <a:solidFill>
                  <a:srgbClr val="00B0F0"/>
                </a:solidFill>
              </a:rPr>
              <a:t>направлению подготовки </a:t>
            </a:r>
            <a:r>
              <a:rPr lang="ru-RU" sz="2000" b="1" dirty="0" smtClean="0">
                <a:solidFill>
                  <a:srgbClr val="00B0F0"/>
                </a:solidFill>
              </a:rPr>
              <a:t>«Педагогическое образование»</a:t>
            </a:r>
            <a:endParaRPr lang="ru-RU" sz="2000" b="1" dirty="0">
              <a:solidFill>
                <a:srgbClr val="00B0F0"/>
              </a:solidFill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1707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5339" y="2132856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2) в области культурно-просветительской деятельности:</a:t>
            </a:r>
            <a:r>
              <a:rPr lang="ru-RU" sz="2800" dirty="0"/>
              <a:t> изучение, формирование и реализация потребностей детей и взрослых в культурно-просветительской деятельности; организация культурного пространства;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1521" y="14109"/>
            <a:ext cx="9036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 smtClean="0">
                <a:solidFill>
                  <a:srgbClr val="00B0F0"/>
                </a:solidFill>
              </a:rPr>
              <a:t>Профессиональные </a:t>
            </a:r>
            <a:r>
              <a:rPr lang="ru-RU" sz="2000" b="1" dirty="0">
                <a:solidFill>
                  <a:srgbClr val="00B0F0"/>
                </a:solidFill>
              </a:rPr>
              <a:t>задачи, которые должен уметь </a:t>
            </a:r>
            <a:r>
              <a:rPr lang="ru-RU" sz="2000" b="1" dirty="0" smtClean="0">
                <a:solidFill>
                  <a:srgbClr val="00B0F0"/>
                </a:solidFill>
              </a:rPr>
              <a:t>решать выпускник-бакалавр, согласно решать ФГОС ВПО по </a:t>
            </a:r>
            <a:r>
              <a:rPr lang="ru-RU" sz="2000" b="1" dirty="0">
                <a:solidFill>
                  <a:srgbClr val="00B0F0"/>
                </a:solidFill>
              </a:rPr>
              <a:t>направлению подготовки </a:t>
            </a:r>
            <a:r>
              <a:rPr lang="ru-RU" sz="2000" b="1" dirty="0" smtClean="0">
                <a:solidFill>
                  <a:srgbClr val="00B0F0"/>
                </a:solidFill>
              </a:rPr>
              <a:t>«Педагогическое образование»</a:t>
            </a:r>
            <a:endParaRPr lang="ru-RU" sz="2000" b="1" dirty="0">
              <a:solidFill>
                <a:srgbClr val="00B0F0"/>
              </a:solidFill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9589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340768"/>
            <a:ext cx="8640960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</a:pPr>
            <a:r>
              <a:rPr lang="ru-RU" sz="2800" b="1" dirty="0"/>
              <a:t>3) в области научно-исследовательской деятельности:</a:t>
            </a:r>
          </a:p>
          <a:p>
            <a:pPr>
              <a:spcBef>
                <a:spcPts val="1800"/>
              </a:spcBef>
            </a:pPr>
            <a:r>
              <a:rPr lang="ru-RU" sz="2800" dirty="0"/>
              <a:t>- сбор, анализ, систематизация и использование информации по актуальным проблемам науки и образования;</a:t>
            </a:r>
          </a:p>
          <a:p>
            <a:pPr>
              <a:spcBef>
                <a:spcPts val="1800"/>
              </a:spcBef>
            </a:pPr>
            <a:r>
              <a:rPr lang="ru-RU" sz="2800" dirty="0"/>
              <a:t>- разработка современных педагогических технологий с учетом особенностей образовательного процесса, задач воспитания, обучения и развития личности;</a:t>
            </a:r>
          </a:p>
          <a:p>
            <a:pPr>
              <a:spcBef>
                <a:spcPts val="1800"/>
              </a:spcBef>
            </a:pPr>
            <a:r>
              <a:rPr lang="ru-RU" sz="2800" dirty="0"/>
              <a:t>- проведение экспериментов по использованию новых форм учебной и воспитательной деятельности, анализ результатов. </a:t>
            </a:r>
            <a:r>
              <a:rPr lang="ru-RU" sz="2800" dirty="0" smtClean="0"/>
              <a:t> 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1521" y="14109"/>
            <a:ext cx="9036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 smtClean="0">
                <a:solidFill>
                  <a:srgbClr val="00B0F0"/>
                </a:solidFill>
              </a:rPr>
              <a:t>Профессиональные </a:t>
            </a:r>
            <a:r>
              <a:rPr lang="ru-RU" sz="2000" b="1" dirty="0">
                <a:solidFill>
                  <a:srgbClr val="00B0F0"/>
                </a:solidFill>
              </a:rPr>
              <a:t>задачи, которые должен уметь </a:t>
            </a:r>
            <a:r>
              <a:rPr lang="ru-RU" sz="2000" b="1" dirty="0" smtClean="0">
                <a:solidFill>
                  <a:srgbClr val="00B0F0"/>
                </a:solidFill>
              </a:rPr>
              <a:t>решать выпускник-бакалавр, согласно решать ФГОС ВПО по </a:t>
            </a:r>
            <a:r>
              <a:rPr lang="ru-RU" sz="2000" b="1" dirty="0">
                <a:solidFill>
                  <a:srgbClr val="00B0F0"/>
                </a:solidFill>
              </a:rPr>
              <a:t>направлению подготовки </a:t>
            </a:r>
            <a:r>
              <a:rPr lang="ru-RU" sz="2000" b="1" dirty="0" smtClean="0">
                <a:solidFill>
                  <a:srgbClr val="00B0F0"/>
                </a:solidFill>
              </a:rPr>
              <a:t>«Педагогическое образование»</a:t>
            </a:r>
            <a:endParaRPr lang="ru-RU" sz="2000" b="1" dirty="0">
              <a:solidFill>
                <a:srgbClr val="00B0F0"/>
              </a:solidFill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773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584" y="260648"/>
            <a:ext cx="76670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Мотивация педагогической деятельности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11960" y="1196752"/>
            <a:ext cx="4752528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800" b="1" dirty="0" smtClean="0">
                <a:solidFill>
                  <a:srgbClr val="00B0F0"/>
                </a:solidFill>
              </a:rPr>
              <a:t>Мотивация</a:t>
            </a:r>
            <a:r>
              <a:rPr lang="ru-RU" sz="2800" dirty="0" smtClean="0"/>
              <a:t> </a:t>
            </a:r>
            <a:r>
              <a:rPr lang="ru-RU" sz="2800" dirty="0"/>
              <a:t>(от лат. </a:t>
            </a:r>
            <a:r>
              <a:rPr lang="ru-RU" sz="2800" i="1" dirty="0" err="1" smtClean="0"/>
              <a:t>movere</a:t>
            </a:r>
            <a:r>
              <a:rPr lang="ru-RU" sz="2800" dirty="0" smtClean="0"/>
              <a:t> — </a:t>
            </a:r>
            <a:r>
              <a:rPr lang="ru-RU" sz="2800" dirty="0"/>
              <a:t>побуждение к </a:t>
            </a:r>
            <a:r>
              <a:rPr lang="ru-RU" sz="2800" dirty="0" smtClean="0"/>
              <a:t>действию)</a:t>
            </a:r>
            <a:r>
              <a:rPr lang="ru-RU" sz="2800" dirty="0"/>
              <a:t> </a:t>
            </a:r>
            <a:r>
              <a:rPr lang="ru-RU" sz="2800" dirty="0" smtClean="0"/>
              <a:t>– </a:t>
            </a:r>
          </a:p>
          <a:p>
            <a:pPr>
              <a:spcBef>
                <a:spcPts val="1200"/>
              </a:spcBef>
            </a:pPr>
            <a:r>
              <a:rPr lang="ru-RU" sz="2800" dirty="0" smtClean="0"/>
              <a:t>1) процесс, </a:t>
            </a:r>
            <a:r>
              <a:rPr lang="ru-RU" sz="2800" dirty="0"/>
              <a:t>управляющий поведением человека, определяющий его направленность, </a:t>
            </a:r>
            <a:r>
              <a:rPr lang="ru-RU" sz="2800" dirty="0" smtClean="0"/>
              <a:t>организованность, </a:t>
            </a:r>
            <a:r>
              <a:rPr lang="ru-RU" sz="2800" dirty="0"/>
              <a:t>активность и устойчивость; </a:t>
            </a:r>
            <a:endParaRPr lang="ru-RU" sz="2800" dirty="0" smtClean="0"/>
          </a:p>
          <a:p>
            <a:pPr>
              <a:spcBef>
                <a:spcPts val="1200"/>
              </a:spcBef>
            </a:pPr>
            <a:r>
              <a:rPr lang="ru-RU" sz="2800" dirty="0" smtClean="0"/>
              <a:t>2) способность </a:t>
            </a:r>
            <a:r>
              <a:rPr lang="ru-RU" sz="2800" dirty="0"/>
              <a:t>человека деятельно удовлетворять свои </a:t>
            </a:r>
            <a:r>
              <a:rPr lang="ru-RU" sz="2800" dirty="0" smtClean="0"/>
              <a:t>потребности.</a:t>
            </a:r>
            <a:endParaRPr lang="ru-RU" sz="2800" dirty="0"/>
          </a:p>
        </p:txBody>
      </p:sp>
      <p:pic>
        <p:nvPicPr>
          <p:cNvPr id="1028" name="Picture 4" descr="D:\Скриншоты ScreenCapture\Сохраненное изображение 2014-9-17_8-17-40.8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808063"/>
            <a:ext cx="3306763" cy="3817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323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36630"/>
            <a:ext cx="3800475" cy="380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60032" y="1667152"/>
            <a:ext cx="396109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B0F0"/>
                </a:solidFill>
              </a:rPr>
              <a:t>Мотив</a:t>
            </a:r>
            <a:r>
              <a:rPr lang="ru-RU" sz="2800" dirty="0"/>
              <a:t> (лат. </a:t>
            </a:r>
            <a:r>
              <a:rPr lang="ru-RU" sz="2800" i="1" dirty="0" err="1"/>
              <a:t>moveo</a:t>
            </a:r>
            <a:r>
              <a:rPr lang="ru-RU" sz="2800" dirty="0"/>
              <a:t> — двигаю) </a:t>
            </a:r>
            <a:r>
              <a:rPr lang="ru-RU" sz="2800" dirty="0" smtClean="0"/>
              <a:t>— материальный или идеальный (абстрактный) предмет, ради которого осуществляется деятельность.</a:t>
            </a:r>
            <a:endParaRPr lang="ru-RU" sz="2800" dirty="0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500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90366"/>
            <a:ext cx="839279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800"/>
              </a:spcBef>
            </a:pPr>
            <a:r>
              <a:rPr lang="ru-RU" sz="2800" b="1" dirty="0" smtClean="0"/>
              <a:t>Социально ценные мотивы педагогической деятельности:</a:t>
            </a:r>
            <a:endParaRPr lang="ru-RU" sz="2800" b="1" dirty="0"/>
          </a:p>
          <a:p>
            <a:pPr>
              <a:spcBef>
                <a:spcPts val="1800"/>
              </a:spcBef>
            </a:pPr>
            <a:r>
              <a:rPr lang="ru-RU" sz="2800" dirty="0"/>
              <a:t>- чувство профессионального и гражданского долга, ответственность за воспитание детей, честное и добросовестное выполнение профессиональных функций;</a:t>
            </a:r>
          </a:p>
          <a:p>
            <a:pPr>
              <a:spcBef>
                <a:spcPts val="1800"/>
              </a:spcBef>
            </a:pPr>
            <a:r>
              <a:rPr lang="ru-RU" sz="2800" dirty="0"/>
              <a:t>- увлеченность предметом и удовлетворение от общения с детьми;</a:t>
            </a:r>
          </a:p>
          <a:p>
            <a:pPr>
              <a:spcBef>
                <a:spcPts val="1800"/>
              </a:spcBef>
            </a:pPr>
            <a:r>
              <a:rPr lang="ru-RU" sz="2800" dirty="0"/>
              <a:t>- осознание высокой миссии учителя;</a:t>
            </a:r>
          </a:p>
          <a:p>
            <a:pPr>
              <a:spcBef>
                <a:spcPts val="1800"/>
              </a:spcBef>
            </a:pPr>
            <a:r>
              <a:rPr lang="ru-RU" sz="2800" dirty="0"/>
              <a:t>- любовь к детям и др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636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8236" y="1628800"/>
            <a:ext cx="87042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Овладение профессией происходит в процессе изучения учебных дисциплин, </a:t>
            </a:r>
            <a:r>
              <a:rPr lang="ru-RU" sz="2800" dirty="0" smtClean="0"/>
              <a:t>разделённых на </a:t>
            </a:r>
            <a:r>
              <a:rPr lang="ru-RU" sz="2800" dirty="0"/>
              <a:t>крупные блоки – </a:t>
            </a:r>
            <a:r>
              <a:rPr lang="ru-RU" sz="2800" b="1" dirty="0" smtClean="0"/>
              <a:t>циклы</a:t>
            </a:r>
            <a:r>
              <a:rPr lang="ru-RU" sz="2800" dirty="0" smtClean="0"/>
              <a:t>. </a:t>
            </a:r>
          </a:p>
          <a:p>
            <a:endParaRPr lang="ru-RU" sz="2800" dirty="0"/>
          </a:p>
          <a:p>
            <a:r>
              <a:rPr lang="ru-RU" sz="2800" dirty="0" smtClean="0"/>
              <a:t>Все циклы объединены в </a:t>
            </a:r>
            <a:r>
              <a:rPr lang="ru-RU" sz="2800" b="1" dirty="0" smtClean="0"/>
              <a:t>основной образовательной программе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31158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solidFill>
                  <a:srgbClr val="00B0F0"/>
                </a:solidFill>
              </a:rPr>
              <a:t>Изучение учебных дисциплин в процессе овладения педагогической профессией</a:t>
            </a:r>
            <a:endParaRPr lang="ru-RU" sz="3200" b="1" dirty="0">
              <a:solidFill>
                <a:srgbClr val="00B0F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761366"/>
            <a:ext cx="8352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dirty="0"/>
              <a:t>Основная образовательная программа (ООП) </a:t>
            </a:r>
            <a:r>
              <a:rPr lang="ru-RU" sz="2400" dirty="0" smtClean="0"/>
              <a:t>образовательной организации определяет </a:t>
            </a:r>
            <a:r>
              <a:rPr lang="ru-RU" sz="2400" dirty="0"/>
              <a:t>цели, задачи, планируемые результаты, содержание и организацию образовательного </a:t>
            </a:r>
            <a:r>
              <a:rPr lang="ru-RU" sz="2400" dirty="0" smtClean="0"/>
              <a:t>процесса.</a:t>
            </a:r>
            <a:endParaRPr lang="ru-RU" sz="2400" dirty="0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27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29873"/>
            <a:ext cx="8712968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800" b="1" dirty="0" smtClean="0">
                <a:solidFill>
                  <a:srgbClr val="00B0F0"/>
                </a:solidFill>
              </a:rPr>
              <a:t>Учебные дисциплины </a:t>
            </a:r>
            <a:r>
              <a:rPr lang="ru-RU" sz="3200" b="1" dirty="0">
                <a:solidFill>
                  <a:srgbClr val="00B0F0"/>
                </a:solidFill>
              </a:rPr>
              <a:t>профессионального </a:t>
            </a:r>
            <a:r>
              <a:rPr lang="ru-RU" sz="3200" b="1" dirty="0" smtClean="0">
                <a:solidFill>
                  <a:srgbClr val="00B0F0"/>
                </a:solidFill>
              </a:rPr>
              <a:t>цикла</a:t>
            </a:r>
            <a:r>
              <a:rPr lang="ru-RU" sz="2800" b="1" dirty="0" smtClean="0">
                <a:solidFill>
                  <a:srgbClr val="00B0F0"/>
                </a:solidFill>
              </a:rPr>
              <a:t>: 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800" dirty="0" smtClean="0"/>
              <a:t>психология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800" dirty="0" smtClean="0"/>
              <a:t>педагогика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800" dirty="0" smtClean="0"/>
              <a:t>методика </a:t>
            </a:r>
            <a:r>
              <a:rPr lang="ru-RU" sz="2800" dirty="0"/>
              <a:t>обучения предмету в соответствии с </a:t>
            </a:r>
            <a:r>
              <a:rPr lang="ru-RU" sz="2800" dirty="0" smtClean="0"/>
              <a:t>профилем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800" dirty="0" smtClean="0"/>
              <a:t>возрастная анатомия, физиология </a:t>
            </a:r>
            <a:r>
              <a:rPr lang="ru-RU" sz="2800" dirty="0"/>
              <a:t>и </a:t>
            </a:r>
            <a:r>
              <a:rPr lang="ru-RU" sz="2800" dirty="0" smtClean="0"/>
              <a:t>гигиена 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800" dirty="0" smtClean="0"/>
              <a:t>основы </a:t>
            </a:r>
            <a:r>
              <a:rPr lang="ru-RU" sz="2800" dirty="0"/>
              <a:t>медицинских знаний и здорового образа </a:t>
            </a:r>
            <a:r>
              <a:rPr lang="ru-RU" sz="2800" dirty="0" smtClean="0"/>
              <a:t>жизни 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ru-RU" sz="2800" dirty="0" smtClean="0"/>
              <a:t>безопасность жизнедеятельности.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743" y="5517232"/>
            <a:ext cx="87849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dirty="0"/>
              <a:t>В </a:t>
            </a:r>
            <a:r>
              <a:rPr lang="ru-RU" sz="2400" b="1" dirty="0"/>
              <a:t>основной образовательной программе</a:t>
            </a:r>
            <a:r>
              <a:rPr lang="ru-RU" sz="2400" dirty="0"/>
              <a:t> </a:t>
            </a:r>
            <a:endParaRPr lang="ru-RU" sz="2400" dirty="0" smtClean="0"/>
          </a:p>
          <a:p>
            <a:pPr algn="r"/>
            <a:r>
              <a:rPr lang="ru-RU" sz="2400" dirty="0" smtClean="0"/>
              <a:t>на </a:t>
            </a:r>
            <a:r>
              <a:rPr lang="ru-RU" sz="2400" dirty="0"/>
              <a:t>них </a:t>
            </a:r>
            <a:r>
              <a:rPr lang="ru-RU" sz="2400" dirty="0" smtClean="0"/>
              <a:t>отводится </a:t>
            </a:r>
            <a:r>
              <a:rPr lang="ru-RU" sz="3200" b="1" dirty="0" smtClean="0"/>
              <a:t>¾ времени</a:t>
            </a:r>
            <a:endParaRPr lang="ru-RU" sz="3200" b="1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8929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76672"/>
            <a:ext cx="864096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 dirty="0">
                <a:solidFill>
                  <a:srgbClr val="00B0F0"/>
                </a:solidFill>
              </a:rPr>
              <a:t>Изучение </a:t>
            </a:r>
            <a:r>
              <a:rPr lang="ru-RU" sz="3200" b="1" dirty="0" smtClean="0">
                <a:solidFill>
                  <a:srgbClr val="00B0F0"/>
                </a:solidFill>
              </a:rPr>
              <a:t>педагогики </a:t>
            </a:r>
            <a:r>
              <a:rPr lang="ru-RU" sz="2800" dirty="0"/>
              <a:t>начинается с курса </a:t>
            </a:r>
            <a:r>
              <a:rPr lang="ru-RU" sz="2800" i="1" dirty="0" smtClean="0"/>
              <a:t>введения </a:t>
            </a:r>
            <a:r>
              <a:rPr lang="ru-RU" sz="2800" i="1" dirty="0"/>
              <a:t>в </a:t>
            </a:r>
            <a:r>
              <a:rPr lang="ru-RU" sz="2800" i="1" dirty="0" smtClean="0"/>
              <a:t>профессию</a:t>
            </a:r>
            <a:r>
              <a:rPr lang="ru-RU" sz="2800" dirty="0" smtClean="0"/>
              <a:t>. </a:t>
            </a:r>
          </a:p>
          <a:p>
            <a:pPr>
              <a:spcBef>
                <a:spcPts val="1200"/>
              </a:spcBef>
            </a:pPr>
            <a:r>
              <a:rPr lang="ru-RU" sz="2800" dirty="0" smtClean="0"/>
              <a:t>В </a:t>
            </a:r>
            <a:r>
              <a:rPr lang="ru-RU" sz="2800" dirty="0"/>
              <a:t>дальнейшем студенты </a:t>
            </a:r>
            <a:endParaRPr lang="ru-RU" sz="2800" dirty="0" smtClean="0"/>
          </a:p>
          <a:p>
            <a:pPr>
              <a:spcBef>
                <a:spcPts val="1200"/>
              </a:spcBef>
            </a:pPr>
            <a:r>
              <a:rPr lang="ru-RU" sz="2800" dirty="0" smtClean="0"/>
              <a:t>знакомятся </a:t>
            </a:r>
            <a:r>
              <a:rPr lang="ru-RU" sz="2800" dirty="0"/>
              <a:t>с </a:t>
            </a:r>
            <a:r>
              <a:rPr lang="ru-RU" sz="2800" i="1" dirty="0"/>
              <a:t>историей образования и развития педагогической мысли</a:t>
            </a:r>
            <a:r>
              <a:rPr lang="ru-RU" sz="2800" dirty="0"/>
              <a:t>, </a:t>
            </a:r>
            <a:endParaRPr lang="ru-RU" sz="2800" dirty="0" smtClean="0"/>
          </a:p>
          <a:p>
            <a:pPr>
              <a:spcBef>
                <a:spcPts val="1200"/>
              </a:spcBef>
            </a:pPr>
            <a:r>
              <a:rPr lang="ru-RU" sz="2800" dirty="0" smtClean="0"/>
              <a:t>с </a:t>
            </a:r>
            <a:r>
              <a:rPr lang="ru-RU" sz="2800" i="1" dirty="0"/>
              <a:t>методологией педагогической науки </a:t>
            </a:r>
            <a:r>
              <a:rPr lang="ru-RU" sz="2800" dirty="0"/>
              <a:t>и </a:t>
            </a:r>
            <a:r>
              <a:rPr lang="ru-RU" sz="2800" i="1" dirty="0"/>
              <a:t>организацией педагогического исследования</a:t>
            </a:r>
            <a:r>
              <a:rPr lang="ru-RU" sz="2800" dirty="0"/>
              <a:t>, </a:t>
            </a:r>
            <a:endParaRPr lang="ru-RU" sz="2800" dirty="0" smtClean="0"/>
          </a:p>
          <a:p>
            <a:pPr>
              <a:spcBef>
                <a:spcPts val="1200"/>
              </a:spcBef>
            </a:pPr>
            <a:r>
              <a:rPr lang="ru-RU" sz="2800" dirty="0" smtClean="0"/>
              <a:t>осваивают </a:t>
            </a:r>
            <a:r>
              <a:rPr lang="ru-RU" sz="2800" i="1" dirty="0"/>
              <a:t>теорию обучения </a:t>
            </a:r>
            <a:r>
              <a:rPr lang="ru-RU" sz="2800" dirty="0"/>
              <a:t>и </a:t>
            </a:r>
            <a:r>
              <a:rPr lang="ru-RU" sz="2800" i="1" dirty="0"/>
              <a:t>воспитания</a:t>
            </a:r>
            <a:r>
              <a:rPr lang="ru-RU" sz="2800" dirty="0"/>
              <a:t>, </a:t>
            </a:r>
            <a:endParaRPr lang="ru-RU" sz="2800" dirty="0" smtClean="0"/>
          </a:p>
          <a:p>
            <a:pPr>
              <a:spcBef>
                <a:spcPts val="1200"/>
              </a:spcBef>
            </a:pPr>
            <a:r>
              <a:rPr lang="ru-RU" sz="2800" dirty="0" smtClean="0"/>
              <a:t>изучают </a:t>
            </a:r>
            <a:r>
              <a:rPr lang="ru-RU" sz="2800" dirty="0"/>
              <a:t>основы </a:t>
            </a:r>
            <a:r>
              <a:rPr lang="ru-RU" sz="2800" i="1" dirty="0"/>
              <a:t>социальной </a:t>
            </a:r>
            <a:r>
              <a:rPr lang="ru-RU" sz="2800" i="1" dirty="0" smtClean="0"/>
              <a:t>педагогики </a:t>
            </a:r>
            <a:r>
              <a:rPr lang="ru-RU" sz="2800" dirty="0"/>
              <a:t>и теории </a:t>
            </a:r>
            <a:r>
              <a:rPr lang="ru-RU" sz="2800" i="1" dirty="0"/>
              <a:t>педагогического </a:t>
            </a:r>
            <a:r>
              <a:rPr lang="ru-RU" sz="2800" i="1" dirty="0" smtClean="0"/>
              <a:t>управления</a:t>
            </a:r>
            <a:r>
              <a:rPr lang="ru-RU" sz="2800" dirty="0" smtClean="0"/>
              <a:t>, </a:t>
            </a:r>
          </a:p>
          <a:p>
            <a:pPr>
              <a:spcBef>
                <a:spcPts val="1200"/>
              </a:spcBef>
            </a:pPr>
            <a:r>
              <a:rPr lang="ru-RU" sz="2800" i="1" dirty="0" smtClean="0"/>
              <a:t>методику воспитательной работы</a:t>
            </a:r>
            <a:r>
              <a:rPr lang="ru-RU" sz="2800" dirty="0" smtClean="0"/>
              <a:t>. </a:t>
            </a:r>
            <a:endParaRPr lang="ru-RU" sz="2800" dirty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6935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1296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ru-RU" sz="3200" b="1" dirty="0" smtClean="0">
                <a:solidFill>
                  <a:srgbClr val="00B0F0"/>
                </a:solidFill>
              </a:rPr>
              <a:t>Педагогическая практика</a:t>
            </a:r>
            <a:endParaRPr lang="ru-RU" sz="3200" b="1" dirty="0">
              <a:solidFill>
                <a:srgbClr val="00B0F0"/>
              </a:solidFill>
            </a:endParaRPr>
          </a:p>
          <a:p>
            <a:pPr>
              <a:spcBef>
                <a:spcPts val="2400"/>
              </a:spcBef>
            </a:pPr>
            <a:r>
              <a:rPr lang="ru-RU" sz="2400" b="1" dirty="0"/>
              <a:t>Главная </a:t>
            </a:r>
            <a:r>
              <a:rPr lang="ru-RU" sz="2400" b="1" dirty="0" smtClean="0"/>
              <a:t>цель: </a:t>
            </a:r>
            <a:r>
              <a:rPr lang="ru-RU" sz="2400" dirty="0"/>
              <a:t>формирование целостного представления о профессиональной деятельности педагога и практической готовности студентов к выполнению профессиональных функций.  </a:t>
            </a:r>
          </a:p>
          <a:p>
            <a:pPr>
              <a:spcBef>
                <a:spcPts val="2400"/>
              </a:spcBef>
            </a:pPr>
            <a:r>
              <a:rPr lang="ru-RU" sz="2400" b="1" dirty="0"/>
              <a:t>Основные </a:t>
            </a:r>
            <a:r>
              <a:rPr lang="ru-RU" sz="2400" b="1" dirty="0" smtClean="0"/>
              <a:t>задачи:</a:t>
            </a:r>
            <a:endParaRPr lang="ru-RU" sz="2400" b="1" dirty="0"/>
          </a:p>
          <a:p>
            <a:pPr marL="540000">
              <a:spcBef>
                <a:spcPts val="1200"/>
              </a:spcBef>
            </a:pPr>
            <a:r>
              <a:rPr lang="ru-RU" sz="2400" dirty="0"/>
              <a:t>- расширение профессиональной эрудиции,  углубление психолого-педагогических знаний, умение и навыков;</a:t>
            </a:r>
          </a:p>
          <a:p>
            <a:pPr marL="540000">
              <a:spcBef>
                <a:spcPts val="1200"/>
              </a:spcBef>
            </a:pPr>
            <a:r>
              <a:rPr lang="ru-RU" sz="2400" dirty="0"/>
              <a:t>- формирование творческого мышления, индивидуального стиля;</a:t>
            </a:r>
          </a:p>
          <a:p>
            <a:pPr marL="540000">
              <a:spcBef>
                <a:spcPts val="1200"/>
              </a:spcBef>
            </a:pPr>
            <a:r>
              <a:rPr lang="ru-RU" sz="2400" dirty="0"/>
              <a:t>- освоение передового и нетрадиционного опыта; </a:t>
            </a:r>
          </a:p>
          <a:p>
            <a:pPr marL="540000">
              <a:spcBef>
                <a:spcPts val="1200"/>
              </a:spcBef>
            </a:pPr>
            <a:r>
              <a:rPr lang="ru-RU" sz="2400" dirty="0"/>
              <a:t>- развитие потребностей в педагогическом самообразовании и систематическом самоусовершенствовании. </a:t>
            </a: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565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594143"/>
            <a:ext cx="84969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о</a:t>
            </a:r>
            <a:r>
              <a:rPr lang="ru-RU" sz="2800" dirty="0" smtClean="0"/>
              <a:t>бразовательно-профессиональный </a:t>
            </a:r>
            <a:r>
              <a:rPr lang="ru-RU" sz="2800" dirty="0"/>
              <a:t>путь студента </a:t>
            </a:r>
            <a:r>
              <a:rPr lang="ru-RU" sz="2800" dirty="0" smtClean="0"/>
              <a:t>педвуза включает в себя освоение компонентов педагогической деятельности в единстве теории и практики.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976825"/>
            <a:ext cx="13793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</a:rPr>
              <a:t>Итак,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386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916832"/>
            <a:ext cx="87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Научно-исследовательская работа студентов (НИРС) </a:t>
            </a:r>
            <a:r>
              <a:rPr lang="ru-RU" sz="2800" dirty="0"/>
              <a:t>формирует навыки решения новых задач, развивает профессиональные интересы и творчество.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0"/>
            <a:ext cx="87849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3. Научно-исследовательская </a:t>
            </a:r>
            <a:r>
              <a:rPr lang="ru-RU" sz="3200" b="1" dirty="0">
                <a:solidFill>
                  <a:srgbClr val="FF0000"/>
                </a:solidFill>
              </a:rPr>
              <a:t>работа студентов педвуза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4077072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dirty="0"/>
              <a:t>В исследовательской деятельности студент выходит за рамки образовательного стандарта, глубже понимает теоретические положения, лучше представляет их прикладное значение, осмысливает перспективы </a:t>
            </a:r>
            <a:r>
              <a:rPr lang="ru-RU" sz="2400" dirty="0" smtClean="0"/>
              <a:t>своего </a:t>
            </a:r>
            <a:r>
              <a:rPr lang="ru-RU" sz="2400" dirty="0"/>
              <a:t>профессионально-личностного развития.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751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104" y="764704"/>
            <a:ext cx="8928992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800" dirty="0"/>
              <a:t>Педагогические науки относятся к наиболее доступным для </a:t>
            </a:r>
            <a:r>
              <a:rPr lang="ru-RU" sz="2800" dirty="0" smtClean="0"/>
              <a:t>НИРС, потому что…</a:t>
            </a:r>
            <a:endParaRPr lang="ru-RU" sz="2800" dirty="0"/>
          </a:p>
          <a:p>
            <a:pPr marL="360000">
              <a:spcAft>
                <a:spcPts val="1200"/>
              </a:spcAft>
            </a:pPr>
            <a:r>
              <a:rPr lang="ru-RU" sz="2800" dirty="0"/>
              <a:t>- студенты являются участниками педагогического </a:t>
            </a:r>
            <a:r>
              <a:rPr lang="ru-RU" sz="2800" dirty="0" smtClean="0"/>
              <a:t>процесса;</a:t>
            </a:r>
            <a:endParaRPr lang="ru-RU" sz="2800" dirty="0"/>
          </a:p>
          <a:p>
            <a:pPr marL="360000">
              <a:spcAft>
                <a:spcPts val="1200"/>
              </a:spcAft>
            </a:pPr>
            <a:r>
              <a:rPr lang="ru-RU" sz="2800" dirty="0"/>
              <a:t>- педагогическое </a:t>
            </a:r>
            <a:r>
              <a:rPr lang="ru-RU" sz="2800" dirty="0" smtClean="0"/>
              <a:t>исследование </a:t>
            </a:r>
            <a:r>
              <a:rPr lang="ru-RU" sz="2800" dirty="0"/>
              <a:t>не требует </a:t>
            </a:r>
            <a:r>
              <a:rPr lang="ru-RU" sz="2800" dirty="0" smtClean="0"/>
              <a:t>больших материальных затрат (дорогостоящего оборудования, снаряжения экспедиции и т.д.); </a:t>
            </a:r>
            <a:endParaRPr lang="ru-RU" sz="2800" dirty="0"/>
          </a:p>
          <a:p>
            <a:pPr marL="360000">
              <a:spcAft>
                <a:spcPts val="1200"/>
              </a:spcAft>
            </a:pPr>
            <a:r>
              <a:rPr lang="ru-RU" sz="2800" dirty="0"/>
              <a:t>- в </a:t>
            </a:r>
            <a:r>
              <a:rPr lang="ru-RU" sz="2800" dirty="0" smtClean="0"/>
              <a:t>педвузе есть возможность </a:t>
            </a:r>
            <a:r>
              <a:rPr lang="ru-RU" sz="2800" dirty="0"/>
              <a:t>за время обучения </a:t>
            </a:r>
            <a:r>
              <a:rPr lang="ru-RU" sz="2800" dirty="0" smtClean="0"/>
              <a:t>постепенно реализовать полный и длительный </a:t>
            </a:r>
            <a:r>
              <a:rPr lang="ru-RU" sz="2800" dirty="0"/>
              <a:t>цикл </a:t>
            </a:r>
            <a:r>
              <a:rPr lang="ru-RU" sz="2800" dirty="0" smtClean="0"/>
              <a:t>педагогического исследования.</a:t>
            </a:r>
            <a:endParaRPr lang="ru-RU" sz="2800" dirty="0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523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97"/>
            <a:ext cx="864096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800" b="1" dirty="0" smtClean="0">
                <a:solidFill>
                  <a:srgbClr val="00B0F0"/>
                </a:solidFill>
              </a:rPr>
              <a:t>Основные задачи НИРС</a:t>
            </a:r>
            <a:endParaRPr lang="ru-RU" sz="2800" b="1" dirty="0">
              <a:solidFill>
                <a:srgbClr val="00B0F0"/>
              </a:solidFill>
            </a:endParaRPr>
          </a:p>
          <a:p>
            <a:pPr marL="360000">
              <a:spcAft>
                <a:spcPts val="1200"/>
              </a:spcAft>
            </a:pPr>
            <a:r>
              <a:rPr lang="ru-RU" sz="2600" dirty="0"/>
              <a:t>- формирование </a:t>
            </a:r>
            <a:r>
              <a:rPr lang="ru-RU" sz="2600" dirty="0" smtClean="0"/>
              <a:t>интереса </a:t>
            </a:r>
            <a:r>
              <a:rPr lang="ru-RU" sz="2600" dirty="0"/>
              <a:t>к научному творчеству, умений самостоятельно решать научно-исследовательские задачи, формирование навыков работы в научных коллективах;</a:t>
            </a:r>
          </a:p>
          <a:p>
            <a:pPr marL="360000">
              <a:spcAft>
                <a:spcPts val="1200"/>
              </a:spcAft>
            </a:pPr>
            <a:r>
              <a:rPr lang="ru-RU" sz="2600" dirty="0"/>
              <a:t>- развитие </a:t>
            </a:r>
            <a:r>
              <a:rPr lang="ru-RU" sz="2600" dirty="0" smtClean="0"/>
              <a:t>творческого </a:t>
            </a:r>
            <a:r>
              <a:rPr lang="ru-RU" sz="2600" dirty="0"/>
              <a:t>мышления и самостоятельности, углубление и закрепление теоретических знаний, полученных при обучении;</a:t>
            </a:r>
          </a:p>
          <a:p>
            <a:pPr marL="360000">
              <a:spcAft>
                <a:spcPts val="1200"/>
              </a:spcAft>
            </a:pPr>
            <a:r>
              <a:rPr lang="ru-RU" sz="2600" dirty="0"/>
              <a:t>- выявление наиболее одаренных и талантливых студентов, использование их творческого и интеллектуального потенциала для решения актуальных задач науки;</a:t>
            </a:r>
          </a:p>
          <a:p>
            <a:pPr marL="360000">
              <a:spcAft>
                <a:spcPts val="1200"/>
              </a:spcAft>
            </a:pPr>
            <a:r>
              <a:rPr lang="ru-RU" sz="2600" dirty="0"/>
              <a:t>- подготовка резерва научных и научно-педагогических кадров из числа наиболее способных и успевающих студентов.</a:t>
            </a: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714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692696"/>
            <a:ext cx="8856984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800" b="1" dirty="0" smtClean="0">
                <a:solidFill>
                  <a:srgbClr val="00B0F0"/>
                </a:solidFill>
              </a:rPr>
              <a:t>Формы НИРС:</a:t>
            </a:r>
            <a:endParaRPr lang="ru-RU" sz="2800" b="1" dirty="0">
              <a:solidFill>
                <a:srgbClr val="00B0F0"/>
              </a:solidFill>
            </a:endParaRPr>
          </a:p>
          <a:p>
            <a:pPr marL="360000">
              <a:spcAft>
                <a:spcPts val="1200"/>
              </a:spcAft>
            </a:pPr>
            <a:r>
              <a:rPr lang="ru-RU" sz="2800" dirty="0"/>
              <a:t>- </a:t>
            </a:r>
            <a:r>
              <a:rPr lang="ru-RU" sz="2800" dirty="0" smtClean="0"/>
              <a:t>учебная работа с </a:t>
            </a:r>
            <a:r>
              <a:rPr lang="ru-RU" sz="2800" dirty="0"/>
              <a:t>элементами научных </a:t>
            </a:r>
            <a:r>
              <a:rPr lang="ru-RU" sz="2800" dirty="0" smtClean="0"/>
              <a:t>исследований;</a:t>
            </a:r>
            <a:endParaRPr lang="ru-RU" sz="2800" dirty="0"/>
          </a:p>
          <a:p>
            <a:pPr marL="360000">
              <a:spcAft>
                <a:spcPts val="1200"/>
              </a:spcAft>
            </a:pPr>
            <a:r>
              <a:rPr lang="ru-RU" sz="2800" dirty="0"/>
              <a:t>- индивидуальная работа преподавателей со студентами, которые занимаются научными исследованиями;</a:t>
            </a:r>
          </a:p>
          <a:p>
            <a:pPr marL="360000">
              <a:spcAft>
                <a:spcPts val="1200"/>
              </a:spcAft>
            </a:pPr>
            <a:r>
              <a:rPr lang="ru-RU" sz="2800" dirty="0"/>
              <a:t>- </a:t>
            </a:r>
            <a:r>
              <a:rPr lang="ru-RU" sz="2800" dirty="0" smtClean="0"/>
              <a:t>научные кружки, постоянные проблемные группы;</a:t>
            </a:r>
            <a:endParaRPr lang="ru-RU" sz="2800" dirty="0"/>
          </a:p>
          <a:p>
            <a:pPr marL="360000">
              <a:spcAft>
                <a:spcPts val="1200"/>
              </a:spcAft>
            </a:pPr>
            <a:r>
              <a:rPr lang="ru-RU" sz="2800" dirty="0"/>
              <a:t>- участие </a:t>
            </a:r>
            <a:r>
              <a:rPr lang="ru-RU" sz="2800" dirty="0" smtClean="0"/>
              <a:t>в </a:t>
            </a:r>
            <a:r>
              <a:rPr lang="ru-RU" sz="2800" dirty="0"/>
              <a:t>научно-практических конференциях, научных чтениях, семинарах и др.;</a:t>
            </a:r>
          </a:p>
          <a:p>
            <a:pPr marL="360000">
              <a:spcAft>
                <a:spcPts val="1200"/>
              </a:spcAft>
            </a:pPr>
            <a:r>
              <a:rPr lang="ru-RU" sz="2800" dirty="0"/>
              <a:t>- </a:t>
            </a:r>
            <a:r>
              <a:rPr lang="ru-RU" sz="2800" dirty="0" smtClean="0"/>
              <a:t>исследовательские задания, выполняемые </a:t>
            </a:r>
            <a:r>
              <a:rPr lang="ru-RU" sz="2800" dirty="0"/>
              <a:t>в ходе </a:t>
            </a:r>
            <a:r>
              <a:rPr lang="ru-RU" sz="2800" dirty="0" smtClean="0"/>
              <a:t>практики</a:t>
            </a:r>
            <a:r>
              <a:rPr lang="ru-RU" sz="2800" dirty="0"/>
              <a:t>.</a:t>
            </a: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7294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1272" y="44624"/>
            <a:ext cx="8885223" cy="6478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400" b="1" dirty="0" smtClean="0">
                <a:solidFill>
                  <a:srgbClr val="00B0F0"/>
                </a:solidFill>
              </a:rPr>
              <a:t>Виды НИРС:</a:t>
            </a:r>
            <a:endParaRPr lang="ru-RU" sz="2400" b="1" dirty="0">
              <a:solidFill>
                <a:srgbClr val="00B0F0"/>
              </a:solidFill>
            </a:endParaRPr>
          </a:p>
          <a:p>
            <a:pPr marL="360000">
              <a:spcBef>
                <a:spcPts val="1200"/>
              </a:spcBef>
            </a:pPr>
            <a:r>
              <a:rPr lang="ru-RU" sz="2400" dirty="0"/>
              <a:t>- анализ научной литературы;</a:t>
            </a:r>
          </a:p>
          <a:p>
            <a:pPr marL="360000">
              <a:spcBef>
                <a:spcPts val="600"/>
              </a:spcBef>
            </a:pPr>
            <a:r>
              <a:rPr lang="ru-RU" sz="2400" dirty="0"/>
              <a:t>- систематизация материалов обработки литературных источников;</a:t>
            </a:r>
          </a:p>
          <a:p>
            <a:pPr marL="360000">
              <a:spcBef>
                <a:spcPts val="600"/>
              </a:spcBef>
            </a:pPr>
            <a:r>
              <a:rPr lang="ru-RU" sz="2400" dirty="0"/>
              <a:t>- отбор научной литературы по определенным темам, составление библиографий;</a:t>
            </a:r>
          </a:p>
          <a:p>
            <a:pPr marL="360000">
              <a:spcBef>
                <a:spcPts val="600"/>
              </a:spcBef>
            </a:pPr>
            <a:r>
              <a:rPr lang="ru-RU" sz="2400" dirty="0"/>
              <a:t>- подготовка научных сообщений и рефератов;</a:t>
            </a:r>
          </a:p>
          <a:p>
            <a:pPr marL="360000">
              <a:spcBef>
                <a:spcPts val="600"/>
              </a:spcBef>
            </a:pPr>
            <a:r>
              <a:rPr lang="ru-RU" sz="2400" dirty="0"/>
              <a:t>- подготовка научных докладов, тезисов;</a:t>
            </a:r>
          </a:p>
          <a:p>
            <a:pPr marL="360000">
              <a:spcBef>
                <a:spcPts val="600"/>
              </a:spcBef>
            </a:pPr>
            <a:r>
              <a:rPr lang="ru-RU" sz="2400" dirty="0"/>
              <a:t>- написание научных статей;</a:t>
            </a:r>
          </a:p>
          <a:p>
            <a:pPr marL="360000">
              <a:spcBef>
                <a:spcPts val="600"/>
              </a:spcBef>
            </a:pPr>
            <a:r>
              <a:rPr lang="ru-RU" sz="2400" dirty="0"/>
              <a:t>- подготовка методических разработок по актуальным вопросам профессиональной деятельности;</a:t>
            </a:r>
          </a:p>
          <a:p>
            <a:pPr marL="360000">
              <a:spcBef>
                <a:spcPts val="600"/>
              </a:spcBef>
            </a:pPr>
            <a:r>
              <a:rPr lang="ru-RU" sz="2400" dirty="0"/>
              <a:t>- подготовка отчётов о </a:t>
            </a:r>
            <a:r>
              <a:rPr lang="ru-RU" sz="2400" dirty="0" smtClean="0"/>
              <a:t>выполнении </a:t>
            </a:r>
            <a:r>
              <a:rPr lang="ru-RU" sz="2400" dirty="0"/>
              <a:t>психолого-педагогического исследования во время практики;</a:t>
            </a:r>
          </a:p>
          <a:p>
            <a:pPr marL="360000">
              <a:spcBef>
                <a:spcPts val="600"/>
              </a:spcBef>
            </a:pPr>
            <a:r>
              <a:rPr lang="ru-RU" sz="2400" dirty="0"/>
              <a:t>- </a:t>
            </a:r>
            <a:r>
              <a:rPr lang="ru-RU" sz="2400" dirty="0" smtClean="0"/>
              <a:t>разработка </a:t>
            </a:r>
            <a:r>
              <a:rPr lang="ru-RU" sz="2400" dirty="0"/>
              <a:t>дидактических средств, </a:t>
            </a:r>
            <a:r>
              <a:rPr lang="ru-RU" sz="2400" dirty="0" smtClean="0"/>
              <a:t>ЭОР;</a:t>
            </a:r>
            <a:endParaRPr lang="ru-RU" sz="2400" dirty="0"/>
          </a:p>
          <a:p>
            <a:pPr marL="360000">
              <a:spcBef>
                <a:spcPts val="600"/>
              </a:spcBef>
            </a:pPr>
            <a:r>
              <a:rPr lang="ru-RU" sz="2400" dirty="0"/>
              <a:t>- курсовые и выпускные квалификационные работы и др.</a:t>
            </a: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4659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594143"/>
            <a:ext cx="84969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НИРС не является обязательной частью учебной работы студента, но благодаря ей происходит более глубокое освоение профессии.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976825"/>
            <a:ext cx="13793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</a:rPr>
              <a:t>Итак,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3080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62099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Контрольные вопросы и задания по теме лекции </a:t>
            </a:r>
          </a:p>
          <a:p>
            <a:endParaRPr lang="ru-RU" sz="2400" b="1" dirty="0">
              <a:solidFill>
                <a:srgbClr val="FF0000"/>
              </a:solidFill>
            </a:endParaRPr>
          </a:p>
          <a:p>
            <a:pPr>
              <a:spcAft>
                <a:spcPts val="1200"/>
              </a:spcAft>
            </a:pPr>
            <a:r>
              <a:rPr lang="ru-RU" sz="2400" dirty="0" smtClean="0"/>
              <a:t>1</a:t>
            </a:r>
            <a:r>
              <a:rPr lang="ru-RU" sz="2400" dirty="0"/>
              <a:t>. Перечислите основные уровни системы профессионального педагогического образования в России. Какие образовательные организации относятся к каждому из уровней</a:t>
            </a:r>
            <a:r>
              <a:rPr lang="ru-RU" sz="2400" dirty="0" smtClean="0"/>
              <a:t>?</a:t>
            </a:r>
            <a:endParaRPr lang="ru-RU" sz="2400" dirty="0"/>
          </a:p>
          <a:p>
            <a:pPr>
              <a:spcAft>
                <a:spcPts val="1200"/>
              </a:spcAft>
            </a:pPr>
            <a:r>
              <a:rPr lang="ru-RU" sz="2400" dirty="0"/>
              <a:t>2. В чём состоят особенности подготовки кадров высшей квалификации?</a:t>
            </a:r>
          </a:p>
          <a:p>
            <a:pPr>
              <a:spcAft>
                <a:spcPts val="1200"/>
              </a:spcAft>
            </a:pPr>
            <a:r>
              <a:rPr lang="ru-RU" sz="2400" dirty="0" smtClean="0"/>
              <a:t>3. </a:t>
            </a:r>
            <a:r>
              <a:rPr lang="ru-RU" sz="2400" dirty="0"/>
              <a:t>Какую роль играет педагогическая практика в профессиональной подготовке учителя?</a:t>
            </a:r>
          </a:p>
          <a:p>
            <a:pPr>
              <a:spcAft>
                <a:spcPts val="1200"/>
              </a:spcAft>
            </a:pPr>
            <a:r>
              <a:rPr lang="ru-RU" sz="2400" dirty="0" smtClean="0"/>
              <a:t>4. </a:t>
            </a:r>
            <a:r>
              <a:rPr lang="ru-RU" sz="2400" dirty="0"/>
              <a:t>Какие основные задачи позволяет решать </a:t>
            </a:r>
            <a:r>
              <a:rPr lang="ru-RU" sz="2400" dirty="0" smtClean="0"/>
              <a:t>НИРС?</a:t>
            </a:r>
            <a:endParaRPr lang="ru-RU" sz="2400" dirty="0"/>
          </a:p>
          <a:p>
            <a:pPr>
              <a:spcAft>
                <a:spcPts val="1200"/>
              </a:spcAft>
            </a:pPr>
            <a:r>
              <a:rPr lang="ru-RU" sz="2400" dirty="0" smtClean="0"/>
              <a:t>5. </a:t>
            </a:r>
            <a:r>
              <a:rPr lang="ru-RU" sz="2400" dirty="0"/>
              <a:t>Почему педагогические науки относятся к наиболее доступным для вовлечения студентов в НИРС?</a:t>
            </a:r>
          </a:p>
          <a:p>
            <a:pPr>
              <a:spcAft>
                <a:spcPts val="1200"/>
              </a:spcAft>
            </a:pPr>
            <a:r>
              <a:rPr lang="ru-RU" sz="2400" dirty="0" smtClean="0"/>
              <a:t>6. </a:t>
            </a:r>
            <a:r>
              <a:rPr lang="ru-RU" sz="2400" dirty="0"/>
              <a:t>Назовите формы НИРС.</a:t>
            </a:r>
          </a:p>
          <a:p>
            <a:pPr>
              <a:spcAft>
                <a:spcPts val="1200"/>
              </a:spcAft>
            </a:pPr>
            <a:r>
              <a:rPr lang="ru-RU" sz="2400" dirty="0" smtClean="0"/>
              <a:t>7. </a:t>
            </a:r>
            <a:r>
              <a:rPr lang="ru-RU" sz="2400" dirty="0"/>
              <a:t>Назовите виды НИРС.</a:t>
            </a: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9513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1540" y="1844824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hlinkClick r:id="rId2"/>
              </a:rPr>
              <a:t>Материалы для подготовки к семинару</a:t>
            </a: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455044" y="2780928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hlinkClick r:id="rId3"/>
              </a:rPr>
              <a:t>Все вопросы темы «Личность и профессиональная подготовленность педагога»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431540" y="548680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Для самостоятельной работы студентов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1233" y="4149080"/>
            <a:ext cx="56026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hlinkClick r:id="rId4"/>
              </a:rPr>
              <a:t>Контрольные вопросы и задания по теме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31539" y="5085184"/>
            <a:ext cx="24598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hlinkClick r:id="rId5"/>
              </a:rPr>
              <a:t>Список терминов</a:t>
            </a:r>
            <a:endParaRPr lang="ru-RU" sz="2400" dirty="0"/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676456" y="6381328"/>
            <a:ext cx="467544" cy="476672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24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1504</Words>
  <Application>Microsoft Office PowerPoint</Application>
  <PresentationFormat>Экран (4:3)</PresentationFormat>
  <Paragraphs>164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</dc:creator>
  <cp:lastModifiedBy>Сергей</cp:lastModifiedBy>
  <cp:revision>31</cp:revision>
  <dcterms:created xsi:type="dcterms:W3CDTF">2014-09-15T14:09:29Z</dcterms:created>
  <dcterms:modified xsi:type="dcterms:W3CDTF">2014-10-09T13:34:51Z</dcterms:modified>
</cp:coreProperties>
</file>