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64" r:id="rId10"/>
    <p:sldId id="265" r:id="rId11"/>
    <p:sldId id="261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3BB0F-C01D-4E7C-A80B-3DAC4EEA2593}" type="datetimeFigureOut">
              <a:rPr lang="ru-RU" smtClean="0"/>
              <a:t>15.09.2014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94229-9E21-49B7-866E-31F592480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605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50706-AE03-4FFA-A88D-FB725BEB9B09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46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6A26-2553-4F97-9C8C-CE2DBE82E45B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869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1067-E07C-4946-A33C-EAFDF2FCD8A7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51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E23A-222F-4218-B47F-C5D293E334F2}" type="datetime1">
              <a:rPr lang="ru-RU" smtClean="0"/>
              <a:t>15.09.2014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661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0252-C061-40CD-AB49-D9A9BA3C7B93}" type="datetime1">
              <a:rPr lang="ru-RU" smtClean="0"/>
              <a:t>15.09.2014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998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8911-D91D-42B7-BEA0-70963DF7380A}" type="datetime1">
              <a:rPr lang="ru-RU" smtClean="0"/>
              <a:t>15.09.2014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509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B891-FD1C-4FF1-B3A9-01414C6C1546}" type="datetime1">
              <a:rPr lang="ru-RU" smtClean="0"/>
              <a:t>15.09.2014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570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2968-A4D6-48DF-BCF0-5EFD6B174723}" type="datetime1">
              <a:rPr lang="ru-RU" smtClean="0"/>
              <a:t>15.09.2014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47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C13D-033C-471D-894E-80F459E9ACF1}" type="datetime1">
              <a:rPr lang="ru-RU" smtClean="0"/>
              <a:t>15.09.2014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43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6143-7538-4BB9-99A9-E7A6D651965F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924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8FAEE-305D-4B92-8714-B01E941FB84C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5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4B4D8-1993-4435-AA7A-875081106F6D}" type="datetime1">
              <a:rPr lang="ru-RU" smtClean="0"/>
              <a:t>15.09.2014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10DEE-EAA0-4230-90F1-93532B695E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03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hyperlink" Target="http://si-sv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5.xml"/><Relationship Id="rId5" Type="http://schemas.openxmlformats.org/officeDocument/2006/relationships/slide" Target="slide21.xml"/><Relationship Id="rId4" Type="http://schemas.openxmlformats.org/officeDocument/2006/relationships/slide" Target="slide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osobiya/vved_v_ped/tema_3.htm" TargetMode="External"/><Relationship Id="rId2" Type="http://schemas.openxmlformats.org/officeDocument/2006/relationships/hyperlink" Target="http://si-sv.com/Posobiya/vved_v_ped/seminari.htm#&#1047;&#1072;&#1085;&#1103;&#1090;&#1080;&#1077;_3._&#1051;&#1080;&#1095;&#1085;&#1086;&#1089;&#1090;&#1100;_&#1080;_&#1087;&#1088;&#1086;&#1092;&#1077;&#1089;&#1089;&#1080;&#1086;&#1085;&#1072;&#1083;&#1100;&#1085;&#1072;&#1103;_&#1087;&#1086;&#1076;&#1075;&#1086;&#1090;&#1086;&#1074;&#1083;&#1077;&#1085;&#1085;&#1086;&#1089;&#1090;&#1100;_&#1091;&#1095;&#1080;&#1090;&#1077;&#1083;&#1103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Posobiya/vved_v_ped/tema_3.htm#&#1053;&#1086;&#1074;&#1099;&#1077;_&#1090;&#1077;&#1088;&#1084;&#1080;&#1085;&#1099;" TargetMode="External"/><Relationship Id="rId4" Type="http://schemas.openxmlformats.org/officeDocument/2006/relationships/hyperlink" Target="http://si-sv.com/Posobiya/vved_v_ped/tema_3.htm#&#1050;&#1086;&#1085;&#1090;&#1088;&#1086;&#1083;&#1100;&#1085;&#1099;&#1077;_&#1074;&#1086;&#1087;&#1088;&#1086;&#1089;&#1099;_&#1080;_&#1079;&#1072;&#1076;&#1072;&#1085;&#1080;&#1103;_&#1087;&#1086;_&#1090;&#1077;&#1084;&#1077;_&#1051;&#1080;&#1095;&#1085;&#1086;&#1089;&#1090;&#1100;_&#1080;_&#1087;&#1088;&#1086;&#1092;&#1077;&#1089;&#1089;&#1080;&#1086;&#1085;&#1072;&#1083;&#1100;&#1085;&#1072;&#1103;_&#1087;&#1086;&#1076;&#1075;&#1086;&#1090;&#1086;&#1074;&#1083;&#1077;&#1085;&#1085;&#1086;&#1089;&#1090;&#1080;_&#1091;&#1095;&#1080;&#1090;&#1077;&#1083;&#1103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4624"/>
            <a:ext cx="8856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Личность и профессиональная подготовленность педагога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0253" y="1484784"/>
            <a:ext cx="8784976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 dirty="0" smtClean="0"/>
              <a:t>План</a:t>
            </a:r>
            <a:endParaRPr lang="ru-RU" sz="3200" b="1" dirty="0"/>
          </a:p>
          <a:p>
            <a:pPr>
              <a:spcBef>
                <a:spcPts val="1200"/>
              </a:spcBef>
            </a:pPr>
            <a:r>
              <a:rPr lang="ru-RU" sz="3200" dirty="0" smtClean="0">
                <a:hlinkClick r:id="rId2" action="ppaction://hlinksldjump"/>
              </a:rPr>
              <a:t>1. Профессионально-личностные качества педагога</a:t>
            </a:r>
            <a:r>
              <a:rPr lang="ru-RU" sz="3200" dirty="0" smtClean="0"/>
              <a:t> </a:t>
            </a:r>
          </a:p>
          <a:p>
            <a:pPr>
              <a:spcBef>
                <a:spcPts val="1200"/>
              </a:spcBef>
            </a:pPr>
            <a:r>
              <a:rPr lang="ru-RU" sz="3200" dirty="0" smtClean="0">
                <a:hlinkClick r:id="rId3" action="ppaction://hlinksldjump"/>
              </a:rPr>
              <a:t>2. Профессиональная направленность личности педагога</a:t>
            </a:r>
            <a:endParaRPr lang="ru-RU" sz="3200" dirty="0" smtClean="0"/>
          </a:p>
          <a:p>
            <a:pPr>
              <a:spcBef>
                <a:spcPts val="1200"/>
              </a:spcBef>
            </a:pPr>
            <a:r>
              <a:rPr lang="ru-RU" sz="3200" dirty="0" smtClean="0">
                <a:hlinkClick r:id="rId4" action="ppaction://hlinksldjump"/>
              </a:rPr>
              <a:t>3. Профессионально-педагогическая компетентность и культура учителя</a:t>
            </a:r>
            <a:endParaRPr lang="ru-RU" sz="3200" dirty="0" smtClean="0"/>
          </a:p>
          <a:p>
            <a:pPr>
              <a:spcBef>
                <a:spcPts val="1200"/>
              </a:spcBef>
            </a:pPr>
            <a:r>
              <a:rPr lang="ru-RU" sz="3200" dirty="0" smtClean="0">
                <a:hlinkClick r:id="rId5" action="ppaction://hlinksldjump"/>
              </a:rPr>
              <a:t>4. Педагогические способности</a:t>
            </a:r>
            <a:endParaRPr lang="ru-RU" sz="3200" dirty="0" smtClean="0"/>
          </a:p>
          <a:p>
            <a:pPr>
              <a:spcBef>
                <a:spcPts val="1200"/>
              </a:spcBef>
            </a:pPr>
            <a:endParaRPr lang="ru-RU" sz="800" dirty="0" smtClean="0"/>
          </a:p>
          <a:p>
            <a:pPr>
              <a:spcBef>
                <a:spcPts val="600"/>
              </a:spcBef>
            </a:pPr>
            <a:r>
              <a:rPr lang="ru-RU" dirty="0" smtClean="0">
                <a:hlinkClick r:id="rId6" action="ppaction://hlinksldjump"/>
              </a:rPr>
              <a:t>Для самостоятельной работы студентов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64088" y="6381328"/>
            <a:ext cx="35283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7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98842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492896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Профессионально-личностные качества педагога</a:t>
            </a:r>
            <a:r>
              <a:rPr lang="ru-RU" sz="3200" dirty="0" smtClean="0"/>
              <a:t> – это та совокупность социально-психологических образований, которая обладает факторным влиянием на профессиональный результат деятельности педагога (Н.Е. </a:t>
            </a:r>
            <a:r>
              <a:rPr lang="ru-RU" sz="3200" dirty="0" err="1" smtClean="0"/>
              <a:t>Щуркова</a:t>
            </a:r>
            <a:r>
              <a:rPr lang="ru-RU" sz="3200" dirty="0" smtClean="0"/>
              <a:t>).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88640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1. Профессионально-личностные качества педагога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5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565" y="2564904"/>
            <a:ext cx="8784976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dirty="0" smtClean="0"/>
              <a:t>Наиболее значимые личностные качества педагога-профессионала: </a:t>
            </a:r>
          </a:p>
          <a:p>
            <a:pPr marL="720000">
              <a:spcBef>
                <a:spcPts val="1200"/>
              </a:spcBef>
            </a:pPr>
            <a:r>
              <a:rPr lang="ru-RU" sz="3200" i="1" dirty="0" smtClean="0"/>
              <a:t>- профессиональная направленность личности; </a:t>
            </a:r>
          </a:p>
          <a:p>
            <a:pPr marL="720000">
              <a:spcBef>
                <a:spcPts val="1200"/>
              </a:spcBef>
            </a:pPr>
            <a:r>
              <a:rPr lang="ru-RU" sz="3200" i="1" dirty="0" smtClean="0"/>
              <a:t>- профессионально-педагогическая компетентность;</a:t>
            </a:r>
          </a:p>
          <a:p>
            <a:pPr marL="720000">
              <a:spcBef>
                <a:spcPts val="1200"/>
              </a:spcBef>
            </a:pPr>
            <a:r>
              <a:rPr lang="ru-RU" sz="3200" i="1" dirty="0" smtClean="0"/>
              <a:t>- педагогические способности.</a:t>
            </a:r>
            <a:endParaRPr lang="ru-RU" sz="32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3"/>
            <a:ext cx="9252520" cy="230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3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19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154" y="1700808"/>
            <a:ext cx="864096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Направленность личности </a:t>
            </a:r>
            <a:r>
              <a:rPr lang="ru-RU" sz="3200" dirty="0" smtClean="0"/>
              <a:t>– это система устойчиво характеризующих человека побуждений (что человек хочет, к чему стремится, чего избегает, против чего готов бороться).  </a:t>
            </a:r>
          </a:p>
          <a:p>
            <a:pPr algn="r"/>
            <a:endParaRPr lang="ru-RU" sz="2800" dirty="0" smtClean="0"/>
          </a:p>
          <a:p>
            <a:pPr algn="r"/>
            <a:r>
              <a:rPr lang="ru-RU" sz="2800" dirty="0" smtClean="0"/>
              <a:t>Направленность личности определяет избирательность отношений и активности человека, влияет на выбор профессии.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663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2. Профессиональная направленность личности педагога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4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81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05079" cy="59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5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70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1052736"/>
            <a:ext cx="9102725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3140968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Каковы основные компоненты профессиональной направленности личности педагога?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6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92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12776"/>
            <a:ext cx="799288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ru-RU" sz="3200" dirty="0" smtClean="0"/>
              <a:t>Три взаимосвязанных вида направленности личности педагога: </a:t>
            </a:r>
          </a:p>
          <a:p>
            <a:pPr>
              <a:spcBef>
                <a:spcPts val="1800"/>
              </a:spcBef>
            </a:pPr>
            <a:r>
              <a:rPr lang="ru-RU" sz="3200" dirty="0" smtClean="0"/>
              <a:t>- социально-нравственная; </a:t>
            </a:r>
          </a:p>
          <a:p>
            <a:pPr>
              <a:spcBef>
                <a:spcPts val="1800"/>
              </a:spcBef>
            </a:pPr>
            <a:r>
              <a:rPr lang="ru-RU" sz="3200" dirty="0" smtClean="0"/>
              <a:t>- профессионально-педагогическая;</a:t>
            </a:r>
          </a:p>
          <a:p>
            <a:pPr>
              <a:spcBef>
                <a:spcPts val="1800"/>
              </a:spcBef>
            </a:pPr>
            <a:r>
              <a:rPr lang="ru-RU" sz="3200" dirty="0" smtClean="0"/>
              <a:t>- познавательная. </a:t>
            </a:r>
          </a:p>
          <a:p>
            <a:pPr algn="r">
              <a:spcBef>
                <a:spcPts val="1800"/>
              </a:spcBef>
            </a:pPr>
            <a:r>
              <a:rPr lang="ru-RU" sz="2800" i="1" dirty="0" smtClean="0"/>
              <a:t>(Э.Ф. </a:t>
            </a:r>
            <a:r>
              <a:rPr lang="ru-RU" sz="2800" i="1" dirty="0" err="1" smtClean="0"/>
              <a:t>Зеер</a:t>
            </a:r>
            <a:r>
              <a:rPr lang="ru-RU" sz="2800" i="1" dirty="0" smtClean="0"/>
              <a:t>, В.А. </a:t>
            </a:r>
            <a:r>
              <a:rPr lang="ru-RU" sz="2800" i="1" dirty="0" err="1" smtClean="0"/>
              <a:t>Сластенин</a:t>
            </a:r>
            <a:r>
              <a:rPr lang="ru-RU" sz="2800" i="1" dirty="0" smtClean="0"/>
              <a:t> и др.)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42493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Социально-нравственная направленность личности </a:t>
            </a:r>
            <a:r>
              <a:rPr lang="ru-RU" sz="3200" dirty="0" smtClean="0"/>
              <a:t>педагога включает в себя…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социальные потребности,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чувства общественного долга и гражданской ответственности,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ценностные ориентации,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идейную убежденность,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профессиональную позицию,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социальную активность,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надёжность. 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8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48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9387"/>
            <a:ext cx="81643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 smtClean="0"/>
              <a:t>Профессионально-педагогическая направленность </a:t>
            </a:r>
            <a:r>
              <a:rPr lang="ru-RU" sz="3000" dirty="0" smtClean="0"/>
              <a:t>личности отражает отношение к профессионально-педагогической деятельности, интересы и склонности, желание совершенствовать свою подготовку: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социально-профессиональные ориентации,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профессионально-педагогические интересы,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мотивы профессиональной деятельности и самосовершенствования,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педагогический долг и ответственность,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педагогическая справедливость,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3000" dirty="0" smtClean="0"/>
              <a:t>педагогическое призвание. </a:t>
            </a:r>
            <a:endParaRPr lang="ru-RU" sz="3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9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39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00808"/>
            <a:ext cx="8784976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ru-RU" sz="3200" dirty="0" smtClean="0"/>
              <a:t>3) познавательная направленность основана духовных интересах и потребностях личности: </a:t>
            </a: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любви к преподаваемому предмету, </a:t>
            </a: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потребности в знаниях, </a:t>
            </a: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3200" dirty="0" smtClean="0"/>
              <a:t>увлечённости процессом познания, самообразования.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10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09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28" y="1196752"/>
            <a:ext cx="8519758" cy="512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19180"/>
            <a:ext cx="8712968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3200" dirty="0" smtClean="0"/>
              <a:t>По мнению Н.В. Кузьминой, профессионально-педагогическая направленность (ППН) личности включает в себя пять основных компонентов: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060848"/>
            <a:ext cx="8784976" cy="4265021"/>
          </a:xfrm>
          <a:prstGeom prst="rect">
            <a:avLst/>
          </a:prstGeom>
          <a:noFill/>
          <a:ln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11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48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3. Профессионально-педагогическая компетентность и культура учителя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5516" y="2420888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Компетентность</a:t>
            </a:r>
            <a:r>
              <a:rPr lang="ru-RU" sz="3200" dirty="0" smtClean="0"/>
              <a:t> (от </a:t>
            </a:r>
            <a:r>
              <a:rPr lang="ru-RU" sz="3200" dirty="0" err="1" smtClean="0"/>
              <a:t>анл</a:t>
            </a:r>
            <a:r>
              <a:rPr lang="ru-RU" sz="3200" dirty="0" smtClean="0"/>
              <a:t>. </a:t>
            </a:r>
            <a:r>
              <a:rPr lang="ru-RU" sz="3200" i="1" dirty="0" err="1" smtClean="0"/>
              <a:t>competence</a:t>
            </a:r>
            <a:r>
              <a:rPr lang="ru-RU" sz="3200" dirty="0" smtClean="0"/>
              <a:t>) – осведомленность, авторитетность; </a:t>
            </a:r>
            <a:r>
              <a:rPr lang="ru-RU" sz="3200" dirty="0" err="1" smtClean="0"/>
              <a:t>cовокупность</a:t>
            </a:r>
            <a:r>
              <a:rPr lang="ru-RU" sz="3200" dirty="0" smtClean="0"/>
              <a:t> компетенций; наличие знаний и опыта, необходимых для эффективной деятельности в заданной предметной области.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12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24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Профессионально-педагогическая компетентность</a:t>
            </a:r>
            <a:r>
              <a:rPr lang="ru-RU" sz="3200" dirty="0" smtClean="0"/>
              <a:t> – это готовность педагога к осуществлению профессионально-педагогической деятельности, владение специалистом необходимыми для успешной педагогической деятельности знаниями и опытом.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5356" y="4653136"/>
            <a:ext cx="86254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/>
              <a:t>Структура профессиональной компетентности педагога раскрывается в совокупности </a:t>
            </a:r>
            <a:r>
              <a:rPr lang="ru-RU" sz="3200" b="1" dirty="0" smtClean="0"/>
              <a:t>педагогических умений</a:t>
            </a:r>
            <a:endParaRPr lang="ru-RU" sz="32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13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499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700808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1) умения, связанные с формулированием педагогических задач на основе содержания образования и воспитания (изучать личность учащихся и ученический коллектив, формулировать цели и задачи на основе полученных сведений);  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12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32" y="1844823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2) умения построить и привести в действие педагогическую систему (планировать деятельность, выбирать оптимальные формы, способы и средства осуществления педагогического процесса);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15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87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720840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3) умения устанавливать взаимосвязь между компонентами и факторами образования (создавать оптимальные условия, активизировать деятельность учащихся, осуществлять связь школы с семьями и социальной средой);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16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9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873" y="2203856"/>
            <a:ext cx="83346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4) умения учёта и оценки результатов педагогической деятельности (анализа и самоанализа, контроля и диагностики, определения на основе полученных результатов задач дальнейшей деятельности).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70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137" y="404664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Профессионально-педагогическая</a:t>
            </a:r>
            <a:r>
              <a:rPr lang="ru-RU" sz="3200" dirty="0" smtClean="0"/>
              <a:t> </a:t>
            </a:r>
            <a:r>
              <a:rPr lang="ru-RU" sz="3200" b="1" dirty="0" smtClean="0">
                <a:solidFill>
                  <a:srgbClr val="00B0F0"/>
                </a:solidFill>
              </a:rPr>
              <a:t>культура</a:t>
            </a: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42987"/>
              </p:ext>
            </p:extLst>
          </p:nvPr>
        </p:nvGraphicFramePr>
        <p:xfrm>
          <a:off x="148125" y="1484784"/>
          <a:ext cx="8856984" cy="431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779"/>
                <a:gridCol w="5297205"/>
              </a:tblGrid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ru-RU" sz="3200" dirty="0" smtClean="0"/>
                        <a:t>КУЛЬТУРА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ПЕДАГОГА</a:t>
                      </a:r>
                      <a:endParaRPr lang="ru-RU" sz="3200" dirty="0"/>
                    </a:p>
                  </a:txBody>
                  <a:tcPr/>
                </a:tc>
              </a:tr>
              <a:tr h="1296144">
                <a:tc>
                  <a:txBody>
                    <a:bodyPr/>
                    <a:lstStyle/>
                    <a:p>
                      <a:pPr algn="l"/>
                      <a:r>
                        <a:rPr lang="ru-RU" sz="3200" dirty="0" smtClean="0"/>
                        <a:t>Общая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3200" dirty="0" smtClean="0"/>
                        <a:t>Профессионально-педагогическая</a:t>
                      </a:r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smtClean="0"/>
                        <a:t>Не имеет профессиональной специфики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Включает в себя совокупность специальных теоретических знаний и практических умений, связанных с профессиональной деятельностью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18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56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845" y="404664"/>
            <a:ext cx="88569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Взаимосвязь общей и профессиональной культуры педагога проявляется в том, что…</a:t>
            </a:r>
          </a:p>
          <a:p>
            <a:pPr marL="360000">
              <a:spcBef>
                <a:spcPts val="1200"/>
              </a:spcBef>
            </a:pPr>
            <a:r>
              <a:rPr lang="ru-RU" sz="2400" dirty="0" smtClean="0"/>
              <a:t>- элементы общей культуры личности присутствуют и в профессионально-педагогической культуре;</a:t>
            </a:r>
          </a:p>
          <a:p>
            <a:pPr marL="360000">
              <a:spcBef>
                <a:spcPts val="1200"/>
              </a:spcBef>
            </a:pPr>
            <a:r>
              <a:rPr lang="ru-RU" sz="2400" dirty="0" smtClean="0"/>
              <a:t>- повышая свой общекультурный уровень, педагог находит применение новым знаниям и умениям в профессиональной деятельности;</a:t>
            </a:r>
          </a:p>
          <a:p>
            <a:pPr marL="360000">
              <a:spcBef>
                <a:spcPts val="1200"/>
              </a:spcBef>
            </a:pPr>
            <a:r>
              <a:rPr lang="ru-RU" sz="2400" dirty="0" smtClean="0"/>
              <a:t>- педагог сам должен обладать высокоразвитой общей культурой, чтобы формировать её у детей, быть примером культурного человека для их родителей;</a:t>
            </a:r>
          </a:p>
          <a:p>
            <a:pPr marL="360000">
              <a:spcBef>
                <a:spcPts val="1200"/>
              </a:spcBef>
            </a:pPr>
            <a:r>
              <a:rPr lang="ru-RU" sz="2400" dirty="0" smtClean="0"/>
              <a:t>- будучи профессионалом, педагог сознательно ставит перед собой задачи повышения собственного общекультурного уровня в процессе самообразования.</a:t>
            </a:r>
            <a:endParaRPr lang="ru-RU" sz="2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19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86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80"/>
            <a:ext cx="8784976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Компоненты профессионально-педагогической культуры</a:t>
            </a:r>
          </a:p>
          <a:p>
            <a:pPr indent="457200">
              <a:spcBef>
                <a:spcPts val="1200"/>
              </a:spcBef>
            </a:pPr>
            <a:r>
              <a:rPr lang="ru-RU" sz="2800" b="1" dirty="0" smtClean="0"/>
              <a:t>Аксиологический</a:t>
            </a:r>
            <a:r>
              <a:rPr lang="ru-RU" sz="2800" dirty="0" smtClean="0"/>
              <a:t> – совокупность педагогических ценностей: профессионально необходимых знаний, представлений, убеждений педагога. </a:t>
            </a:r>
          </a:p>
          <a:p>
            <a:pPr indent="457200">
              <a:spcBef>
                <a:spcPts val="1200"/>
              </a:spcBef>
            </a:pPr>
            <a:r>
              <a:rPr lang="ru-RU" sz="2800" b="1" dirty="0" smtClean="0"/>
              <a:t>Технологический</a:t>
            </a:r>
            <a:r>
              <a:rPr lang="ru-RU" sz="2800" dirty="0" smtClean="0"/>
              <a:t> – способы педагогической деятельности. </a:t>
            </a:r>
          </a:p>
          <a:p>
            <a:pPr indent="457200">
              <a:spcBef>
                <a:spcPts val="1200"/>
              </a:spcBef>
            </a:pPr>
            <a:r>
              <a:rPr lang="ru-RU" sz="2800" b="1" dirty="0" smtClean="0"/>
              <a:t>Личностно-творческий</a:t>
            </a:r>
            <a:r>
              <a:rPr lang="ru-RU" sz="2800" dirty="0" smtClean="0"/>
              <a:t> – отражение педагогических ценностей, способов и приёмов педагогической деятельности в деятельности педагога: их интерпретацию и переосмысление, педагогической творчество.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20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98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960" y="332656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4. Педагогические способности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420888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Педагогические способности </a:t>
            </a:r>
            <a:r>
              <a:rPr lang="ru-RU" sz="3200" dirty="0" smtClean="0"/>
              <a:t>– это совокупность индивидуально-психологических особенностей личности, определяющие её успех в овладении педагогической деятельностью.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21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94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100" y="764704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dirty="0" smtClean="0"/>
              <a:t>Ведущие свойства в педагогических способностях: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 педагогический такт (способность выбрать правильный подход к учащимся в самых разнообразных сферах деятельности); 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 педагогическая наблюдательность (способность замечать свойства учащихся, их реакции, концентрировать внимание на том или ином объекте педагогического процесса); 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 любовь к детям; 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 потребность в передаче знаний. 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22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69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766"/>
            <a:ext cx="6768752" cy="6620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75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0" y="188640"/>
            <a:ext cx="885698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Контрольные вопросы и задания по теме лекции </a:t>
            </a:r>
          </a:p>
          <a:p>
            <a:endParaRPr lang="ru-RU" sz="2200" dirty="0" smtClean="0"/>
          </a:p>
          <a:p>
            <a:pPr>
              <a:spcAft>
                <a:spcPts val="600"/>
              </a:spcAft>
            </a:pPr>
            <a:r>
              <a:rPr lang="ru-RU" sz="2200" dirty="0" smtClean="0"/>
              <a:t>1. Почему личностные качества педагога неразрывно связаны с его профессиональными знаниями и умениями?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2. Что понимается под профессиональной направленностью личности?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3. Что включает в себя профессиональная направленность личности учителя-воспитателя?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4. Определите понятие </a:t>
            </a:r>
            <a:r>
              <a:rPr lang="ru-RU" sz="2200" i="1" dirty="0" smtClean="0"/>
              <a:t>профессиональная компетентность педагога</a:t>
            </a:r>
            <a:r>
              <a:rPr lang="ru-RU" sz="2200" dirty="0" smtClean="0"/>
              <a:t>.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5. Какие основные группы педагогических умений выделяются структуре в профессиональной компетентности педагога?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6. Объясните разницу между общей и профессиональной культурой педагога.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7. Какие основные компоненты входят в профессиональную культуру педагога?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8. Что понимается под педагогическими способностями?</a:t>
            </a:r>
          </a:p>
          <a:p>
            <a:pPr>
              <a:spcAft>
                <a:spcPts val="600"/>
              </a:spcAft>
            </a:pPr>
            <a:r>
              <a:rPr lang="ru-RU" sz="2200" dirty="0" smtClean="0"/>
              <a:t>9. Назовите некоторые педагогические способности и докажите их необходимость для успешной педагогической деятельности.</a:t>
            </a:r>
            <a:endParaRPr lang="ru-RU" sz="2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64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1540" y="184482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rId2"/>
              </a:rPr>
              <a:t>Материалы для подготовки к семинару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55044" y="278092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3"/>
              </a:rPr>
              <a:t>Все вопросы темы «Личность и профессиональная подготовленность педагога»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31540" y="5486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Для самостоятельной работы студентов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233" y="4149080"/>
            <a:ext cx="5602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hlinkClick r:id="rId4"/>
              </a:rPr>
              <a:t>Контрольные вопросы и задания по теме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539" y="5085184"/>
            <a:ext cx="2459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hlinkClick r:id="rId5"/>
              </a:rPr>
              <a:t>Список терминов</a:t>
            </a:r>
            <a:endParaRPr lang="ru-RU" sz="2400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0DEE-EAA0-4230-90F1-93532B695E0A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84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856</Words>
  <Application>Microsoft Office PowerPoint</Application>
  <PresentationFormat>Экран (4:3)</PresentationFormat>
  <Paragraphs>117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14</cp:revision>
  <dcterms:created xsi:type="dcterms:W3CDTF">2014-09-15T07:29:16Z</dcterms:created>
  <dcterms:modified xsi:type="dcterms:W3CDTF">2014-09-15T09:08:42Z</dcterms:modified>
</cp:coreProperties>
</file>