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66" r:id="rId4"/>
    <p:sldId id="265" r:id="rId5"/>
    <p:sldId id="259" r:id="rId6"/>
    <p:sldId id="260" r:id="rId7"/>
    <p:sldId id="258" r:id="rId8"/>
    <p:sldId id="264" r:id="rId9"/>
    <p:sldId id="263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8" r:id="rId19"/>
    <p:sldId id="277" r:id="rId20"/>
    <p:sldId id="276" r:id="rId21"/>
    <p:sldId id="279" r:id="rId22"/>
    <p:sldId id="280" r:id="rId23"/>
    <p:sldId id="273" r:id="rId24"/>
    <p:sldId id="281" r:id="rId25"/>
    <p:sldId id="282" r:id="rId26"/>
  </p:sldIdLst>
  <p:sldSz cx="9144000" cy="6858000" type="screen4x3"/>
  <p:notesSz cx="9942513" cy="67611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72" y="-6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179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FF2F3-14DD-485C-9084-FE661406A4DC}" type="datetimeFigureOut">
              <a:rPr lang="ru-RU" smtClean="0"/>
              <a:t>10.09.2014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179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2380A-EA0F-4E58-B0C3-F9B9F09FFE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675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179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AF24F-B234-4299-8AF2-976408EDC814}" type="datetimeFigureOut">
              <a:rPr lang="ru-RU" smtClean="0"/>
              <a:t>10.09.2014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79775" y="506413"/>
            <a:ext cx="3382963" cy="2536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252" y="3211553"/>
            <a:ext cx="7954010" cy="304252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179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46FCE-6FE2-4941-A1AB-8EA3E57F96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23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46FCE-6FE2-4941-A1AB-8EA3E57F961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50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F92A-6B1F-4F18-90E2-F00B09B8AA7C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09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69D8-8899-40A8-9F4D-4800537095CD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900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CA623-BF76-40D2-8F33-ADC865813612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70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B0112-A34F-4B78-A509-777EFCDDC31A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32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734-E088-40EA-BFD4-250E26D6DC6D}" type="datetime1">
              <a:rPr lang="ru-RU" smtClean="0"/>
              <a:t>10.09.2014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379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4946-970A-44F7-8E0E-81D8CB6345B5}" type="datetime1">
              <a:rPr lang="ru-RU" smtClean="0"/>
              <a:t>10.09.2014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05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F3D55-44F9-403B-869A-4CB5A53C76B5}" type="datetime1">
              <a:rPr lang="ru-RU" smtClean="0"/>
              <a:t>10.09.2014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1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FA3AC-4DC5-4093-B78A-3DA294F444E5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838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B472F-5A78-4380-BCE0-D859B40474F4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849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94F6B-9481-41CD-BA73-E7619CF1EBB2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948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B46F6-A215-4334-B7F1-0FF1D03DD7D0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029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893AB-641F-4630-B8C9-017515C944D0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D1C51-7E2E-44BE-B92A-EB4359F468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677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si-sv.com/" TargetMode="External"/><Relationship Id="rId3" Type="http://schemas.openxmlformats.org/officeDocument/2006/relationships/hyperlink" Target="http://si-sv.com/Posobiya/vved_v_ped/tema_2.htm#&#1053;&#1086;&#1088;&#1084;&#1072;&#1090;&#1080;&#1074;&#1085;&#1086;-&#1087;&#1088;&#1072;&#1074;&#1086;&#1074;&#1099;&#1077;_&#1086;&#1089;&#1085;&#1086;&#1074;&#1099;_&#1087;&#1077;&#1076;&#1072;&#1075;&#1086;&#1075;&#1080;&#1095;&#1077;&#1089;&#1082;&#1086;&#1081;_&#1076;&#1077;&#1103;&#1090;&#1077;&#1083;&#1100;&#1085;&#1086;&#1089;&#1090;&#1080;" TargetMode="External"/><Relationship Id="rId7" Type="http://schemas.openxmlformats.org/officeDocument/2006/relationships/slide" Target="slide1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0.xml"/><Relationship Id="rId4" Type="http://schemas.openxmlformats.org/officeDocument/2006/relationships/slide" Target="slide2.xml"/><Relationship Id="rId9" Type="http://schemas.openxmlformats.org/officeDocument/2006/relationships/slide" Target="slide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titution.ru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onsultant.ru/document/cons_doc_LAW_158523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osobiya/vved_v_ped/tema_2.htm" TargetMode="External"/><Relationship Id="rId2" Type="http://schemas.openxmlformats.org/officeDocument/2006/relationships/hyperlink" Target="http://si-sv.com/Posobiya/vved_v_ped/seminari.htm#&#1047;&#1072;&#1085;&#1103;&#1090;&#1080;&#1077;_2._&#1054;&#1089;&#1086;&#1073;&#1077;&#1085;&#1085;&#1086;&#1089;&#1090;&#1080;_&#1087;&#1088;&#1086;&#1092;&#1077;&#1089;&#1089;&#1080;&#1086;&#1085;&#1072;&#1083;&#1100;&#1085;&#1086;&#1081;_&#1076;&#1077;&#1103;&#1090;&#1077;&#1083;&#1100;&#1085;&#1086;&#1089;&#1090;&#1080;_&#1091;&#1095;&#1080;&#1090;&#1077;&#1083;&#1103;_&#1085;&#1072;_&#1089;&#1086;&#1074;&#1088;&#1077;&#1084;&#1077;&#1085;&#1085;&#1086;&#1084;_&#1101;&#1090;&#1072;&#1087;&#1077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Posobiya/vved_v_ped/tema_2.htm#&#1053;&#1086;&#1074;&#1099;&#1077;_&#1090;&#1077;&#1088;&#1084;&#1080;&#1085;&#1099;" TargetMode="External"/><Relationship Id="rId4" Type="http://schemas.openxmlformats.org/officeDocument/2006/relationships/hyperlink" Target="http://si-sv.com/Posobiya/vved_v_ped/tema_2.htm#&#1050;&#1086;&#1085;&#1090;&#1088;&#1086;&#1083;&#1100;&#1085;&#1099;&#1077;_&#1074;&#1086;&#1087;&#1088;&#1086;&#1089;&#1099;_&#1080;_&#1079;&#1072;&#1076;&#1072;&#1085;&#1080;&#1103;_&#1087;&#1086;_&#1090;&#1077;&#1084;&#1077;_&#1054;&#1089;&#1086;&#1073;&#1077;&#1085;&#1085;&#1086;&#1089;&#1090;&#1080;_&#1087;&#1088;&#1086;&#1092;&#1077;&#1089;&#1089;&#1080;&#1086;&#1085;&#1072;&#1083;&#1100;&#1085;&#1086;&#1081;_&#1076;&#1077;&#1103;&#1090;&#1077;&#1083;&#1100;&#1085;&#1086;&#1089;&#1090;&#1080;_&#1091;&#1095;&#1080;&#1090;&#1077;&#1083;&#1103;_&#1085;&#1072;_&#1089;&#1086;&#1074;&#1088;&#1077;&#1084;&#1077;&#1085;&#1085;&#1086;&#1084;_&#1101;&#1090;&#1072;&#1087;&#1077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9216" y="116632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Особенности профессиональной деятельности педагога </a:t>
            </a:r>
          </a:p>
          <a:p>
            <a:pPr algn="ctr"/>
            <a:r>
              <a:rPr lang="ru-RU" sz="3600" b="1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на современном этапе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9776" y="1988840"/>
            <a:ext cx="8836719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 smtClean="0"/>
              <a:t>План</a:t>
            </a:r>
            <a:endParaRPr lang="ru-RU" sz="2800" b="1" dirty="0" smtClean="0">
              <a:hlinkClick r:id="rId3"/>
            </a:endParaRPr>
          </a:p>
          <a:p>
            <a:pPr>
              <a:spcAft>
                <a:spcPts val="1200"/>
              </a:spcAft>
            </a:pPr>
            <a:r>
              <a:rPr lang="ru-RU" sz="2800" dirty="0" smtClean="0">
                <a:hlinkClick r:id="rId4" action="ppaction://hlinksldjump"/>
              </a:rPr>
              <a:t>1. Нормативно-правовые </a:t>
            </a:r>
            <a:r>
              <a:rPr lang="ru-RU" sz="2800" dirty="0">
                <a:hlinkClick r:id="rId4" action="ppaction://hlinksldjump"/>
              </a:rPr>
              <a:t>основы педагогической </a:t>
            </a:r>
            <a:r>
              <a:rPr lang="ru-RU" sz="2800" dirty="0" smtClean="0">
                <a:hlinkClick r:id="rId4" action="ppaction://hlinksldjump"/>
              </a:rPr>
              <a:t>деятельности</a:t>
            </a:r>
            <a:r>
              <a:rPr lang="ru-RU" sz="2800" dirty="0" smtClean="0"/>
              <a:t> </a:t>
            </a:r>
          </a:p>
          <a:p>
            <a:pPr>
              <a:spcAft>
                <a:spcPts val="1200"/>
              </a:spcAft>
            </a:pPr>
            <a:r>
              <a:rPr lang="ru-RU" sz="2800" dirty="0" smtClean="0">
                <a:hlinkClick r:id="rId5" action="ppaction://hlinksldjump"/>
              </a:rPr>
              <a:t>2. Образовательная </a:t>
            </a:r>
            <a:r>
              <a:rPr lang="ru-RU" sz="2800" dirty="0">
                <a:hlinkClick r:id="rId5" action="ppaction://hlinksldjump"/>
              </a:rPr>
              <a:t>политика и основные направления модернизации образования в </a:t>
            </a:r>
            <a:r>
              <a:rPr lang="ru-RU" sz="2800" dirty="0" smtClean="0">
                <a:hlinkClick r:id="rId5" action="ppaction://hlinksldjump"/>
              </a:rPr>
              <a:t>России</a:t>
            </a:r>
            <a:r>
              <a:rPr lang="ru-RU" sz="2800" dirty="0" smtClean="0"/>
              <a:t> </a:t>
            </a:r>
          </a:p>
          <a:p>
            <a:pPr>
              <a:spcAft>
                <a:spcPts val="1200"/>
              </a:spcAft>
            </a:pPr>
            <a:r>
              <a:rPr lang="ru-RU" sz="2800" dirty="0" smtClean="0">
                <a:hlinkClick r:id="rId6" action="ppaction://hlinksldjump"/>
              </a:rPr>
              <a:t>3. Инновационные </a:t>
            </a:r>
            <a:r>
              <a:rPr lang="ru-RU" sz="2800" dirty="0">
                <a:hlinkClick r:id="rId6" action="ppaction://hlinksldjump"/>
              </a:rPr>
              <a:t>процессы в </a:t>
            </a:r>
            <a:r>
              <a:rPr lang="ru-RU" sz="2800" dirty="0" smtClean="0">
                <a:hlinkClick r:id="rId6" action="ppaction://hlinksldjump"/>
              </a:rPr>
              <a:t>образовании</a:t>
            </a:r>
            <a:r>
              <a:rPr lang="ru-RU" sz="2800" dirty="0" smtClean="0"/>
              <a:t> </a:t>
            </a:r>
          </a:p>
          <a:p>
            <a:pPr>
              <a:spcAft>
                <a:spcPts val="1200"/>
              </a:spcAft>
            </a:pPr>
            <a:r>
              <a:rPr lang="ru-RU" sz="2800" dirty="0" smtClean="0">
                <a:hlinkClick r:id="rId7" action="ppaction://hlinksldjump"/>
              </a:rPr>
              <a:t>4. Дифференциация </a:t>
            </a:r>
            <a:r>
              <a:rPr lang="ru-RU" sz="2800" dirty="0">
                <a:hlinkClick r:id="rId7" action="ppaction://hlinksldjump"/>
              </a:rPr>
              <a:t>и интеграция в развитии педагогической </a:t>
            </a:r>
            <a:r>
              <a:rPr lang="ru-RU" sz="2800" dirty="0" smtClean="0">
                <a:hlinkClick r:id="rId7" action="ppaction://hlinksldjump"/>
              </a:rPr>
              <a:t>профессии</a:t>
            </a:r>
            <a:endParaRPr lang="ru-RU" sz="2800" dirty="0" smtClean="0"/>
          </a:p>
          <a:p>
            <a:pPr>
              <a:spcAft>
                <a:spcPts val="1200"/>
              </a:spcAft>
            </a:pPr>
            <a:endParaRPr lang="ru-RU" sz="28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364088" y="6381328"/>
            <a:ext cx="35283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8"/>
              </a:rPr>
              <a:t>Сидоров С.В.</a:t>
            </a:r>
            <a:endParaRPr lang="ru-RU" sz="1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9777" y="6288995"/>
            <a:ext cx="37536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1600" b="1" dirty="0">
                <a:solidFill>
                  <a:prstClr val="black"/>
                </a:solidFill>
                <a:hlinkClick r:id="rId9" action="ppaction://hlinksldjump"/>
              </a:rPr>
              <a:t>Для самостоятельной работы студентов</a:t>
            </a:r>
            <a:endParaRPr lang="ru-RU" sz="1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03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611" y="79211"/>
            <a:ext cx="89289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1. Нормативно-правовые основы педагогической деятельности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4772" y="1156429"/>
            <a:ext cx="826365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«</a:t>
            </a:r>
            <a:r>
              <a:rPr lang="ru-RU" sz="2800" b="1" dirty="0" smtClean="0">
                <a:solidFill>
                  <a:srgbClr val="00B0F0"/>
                </a:solidFill>
              </a:rPr>
              <a:t>Образование</a:t>
            </a:r>
            <a:r>
              <a:rPr lang="ru-RU" sz="2800" dirty="0"/>
              <a:t> - это единый целенаправленный </a:t>
            </a:r>
            <a:r>
              <a:rPr lang="ru-RU" sz="2800" dirty="0">
                <a:solidFill>
                  <a:srgbClr val="00B0F0"/>
                </a:solidFill>
              </a:rPr>
              <a:t>процесс воспитания и обучения</a:t>
            </a:r>
            <a:r>
              <a:rPr lang="ru-RU" sz="2800" dirty="0"/>
              <a:t>, являющийся </a:t>
            </a:r>
            <a:r>
              <a:rPr lang="ru-RU" sz="2800" dirty="0">
                <a:solidFill>
                  <a:srgbClr val="00B0F0"/>
                </a:solidFill>
              </a:rPr>
              <a:t>общественно значимым благом</a:t>
            </a:r>
            <a:r>
              <a:rPr lang="ru-RU" sz="2800" dirty="0"/>
              <a:t> и осуществляемый </a:t>
            </a:r>
            <a:r>
              <a:rPr lang="ru-RU" sz="2800" dirty="0">
                <a:solidFill>
                  <a:srgbClr val="00B0F0"/>
                </a:solidFill>
              </a:rPr>
              <a:t>в интересах человека, семьи, общества и государства</a:t>
            </a:r>
            <a:r>
              <a:rPr lang="ru-RU" sz="2800" dirty="0"/>
              <a:t>, а также </a:t>
            </a:r>
            <a:r>
              <a:rPr lang="ru-RU" sz="2800" dirty="0">
                <a:solidFill>
                  <a:srgbClr val="00B0F0"/>
                </a:solidFill>
              </a:rPr>
              <a:t>совокупность приобретаемых знаний, умений, навыков, ценностных установок, опыта деятельности и компетенции</a:t>
            </a:r>
            <a:r>
              <a:rPr lang="ru-RU" sz="2800" dirty="0"/>
              <a:t> определенных объема и сложности в целях интеллектуального, духовно-нравственного, творческого, физического и (или) профессионального развития человека, удовлетворения его образовательных потребностей и </a:t>
            </a:r>
            <a:r>
              <a:rPr lang="ru-RU" sz="2800" dirty="0" smtClean="0"/>
              <a:t>интересов.»</a:t>
            </a:r>
            <a:endParaRPr lang="ru-RU" sz="2000" i="1" dirty="0" smtClean="0"/>
          </a:p>
          <a:p>
            <a:pPr algn="r"/>
            <a:r>
              <a:rPr lang="ru-RU" sz="2000" i="1" dirty="0" smtClean="0"/>
              <a:t>ФЗ «Об образовании в РФ» (2012)</a:t>
            </a:r>
            <a:endParaRPr lang="ru-RU" sz="2000" i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1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988840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Современное образование является сложной, многоуровневой </a:t>
            </a:r>
            <a:r>
              <a:rPr lang="ru-RU" sz="2800" dirty="0"/>
              <a:t>и </a:t>
            </a:r>
            <a:r>
              <a:rPr lang="ru-RU" sz="2800" dirty="0" smtClean="0"/>
              <a:t>разветвлённой системой, </a:t>
            </a:r>
            <a:r>
              <a:rPr lang="ru-RU" sz="2800" dirty="0"/>
              <a:t>участники которой вступают в разнообразные отношения. 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Поэтому </a:t>
            </a:r>
            <a:r>
              <a:rPr lang="ru-RU" sz="2800" dirty="0"/>
              <a:t>возникает необходимость государственного правового регулирования образовательных отношений. </a:t>
            </a:r>
            <a:endParaRPr lang="ru-RU" sz="2800" dirty="0" smtClean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9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3034650" y="3001344"/>
            <a:ext cx="6013896" cy="1794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tIns="69828" bIns="0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1200"/>
              </a:spcBef>
            </a:pPr>
            <a:r>
              <a:rPr lang="ru-RU" altLang="ru-RU" sz="2800" dirty="0"/>
              <a:t>Другие законы и иные нормативные правовые акты РФ, а также субъектов РФ в области образования.</a:t>
            </a:r>
            <a:endParaRPr lang="ru-RU" altLang="ru-RU" sz="2800" dirty="0">
              <a:solidFill>
                <a:srgbClr val="000000"/>
              </a:solidFill>
              <a:cs typeface="Tahoma" pitchFamily="34" charset="0"/>
            </a:endParaRPr>
          </a:p>
        </p:txBody>
      </p:sp>
      <p:pic>
        <p:nvPicPr>
          <p:cNvPr id="1026" name="Picture 2" descr="C:\Documents and Settings\Владелец\Мои документы\Мои рисунки\педагогика\Копия p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281370"/>
            <a:ext cx="2276932" cy="3430968"/>
          </a:xfrm>
          <a:prstGeom prst="rect">
            <a:avLst/>
          </a:prstGeom>
          <a:noFill/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539750" y="0"/>
            <a:ext cx="8208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ts val="1200"/>
              </a:spcBef>
            </a:pPr>
            <a:r>
              <a:rPr lang="ru-RU" altLang="ru-RU" sz="3200" b="1">
                <a:solidFill>
                  <a:srgbClr val="00B0F0"/>
                </a:solidFill>
                <a:ea typeface="Times New Roman" pitchFamily="18" charset="0"/>
                <a:cs typeface="Tahoma" pitchFamily="34" charset="0"/>
              </a:rPr>
              <a:t>Законодательство РФ в области образования</a:t>
            </a:r>
          </a:p>
        </p:txBody>
      </p:sp>
      <p:sp>
        <p:nvSpPr>
          <p:cNvPr id="4102" name="Прямоугольник 6"/>
          <p:cNvSpPr>
            <a:spLocks noChangeArrowheads="1"/>
          </p:cNvSpPr>
          <p:nvPr/>
        </p:nvSpPr>
        <p:spPr bwMode="auto">
          <a:xfrm>
            <a:off x="0" y="692150"/>
            <a:ext cx="84248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1200"/>
              </a:spcBef>
            </a:pPr>
            <a:r>
              <a:rPr lang="ru-RU" altLang="ru-RU" sz="3200">
                <a:solidFill>
                  <a:srgbClr val="000000"/>
                </a:solidFill>
                <a:ea typeface="Times New Roman" pitchFamily="18" charset="0"/>
                <a:cs typeface="Tahoma" pitchFamily="34" charset="0"/>
                <a:hlinkClick r:id="rId3"/>
              </a:rPr>
              <a:t>Конституция Российской Федерации</a:t>
            </a:r>
            <a:r>
              <a:rPr lang="ru-RU" altLang="ru-RU" sz="320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.  </a:t>
            </a:r>
          </a:p>
        </p:txBody>
      </p:sp>
      <p:sp>
        <p:nvSpPr>
          <p:cNvPr id="4103" name="Прямоугольник 7"/>
          <p:cNvSpPr>
            <a:spLocks noChangeArrowheads="1"/>
          </p:cNvSpPr>
          <p:nvPr/>
        </p:nvSpPr>
        <p:spPr bwMode="auto">
          <a:xfrm>
            <a:off x="3923928" y="1341438"/>
            <a:ext cx="52200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1200"/>
              </a:spcBef>
            </a:pPr>
            <a:r>
              <a:rPr lang="ru-RU" altLang="ru-RU" sz="3200" dirty="0" smtClean="0">
                <a:hlinkClick r:id="rId4"/>
              </a:rPr>
              <a:t>Федеральный закон «</a:t>
            </a:r>
            <a:r>
              <a:rPr lang="ru-RU" altLang="ru-RU" sz="3200" dirty="0">
                <a:hlinkClick r:id="rId4"/>
              </a:rPr>
              <a:t>Об </a:t>
            </a:r>
            <a:r>
              <a:rPr lang="ru-RU" altLang="ru-RU" sz="3200" dirty="0" smtClean="0">
                <a:hlinkClick r:id="rId4"/>
              </a:rPr>
              <a:t>образовании в Российской Федерации» (2012)</a:t>
            </a:r>
            <a:r>
              <a:rPr lang="ru-RU" altLang="ru-RU" sz="3200" dirty="0" smtClean="0"/>
              <a:t>.</a:t>
            </a:r>
            <a:endParaRPr lang="ru-RU" alt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-128915" y="4941168"/>
            <a:ext cx="86826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 smtClean="0"/>
              <a:t>В соответствии с уровнями управления образованием, все нормативные акты можно разделить на федеральные, региональные, муниципальные и локальные.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4</a:t>
            </a:fld>
            <a:endParaRPr lang="ru-RU"/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72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368460" y="404813"/>
            <a:ext cx="4343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0" hangingPunct="0"/>
            <a:r>
              <a:rPr lang="ru-RU" altLang="ru-RU" sz="2800" b="1" dirty="0">
                <a:solidFill>
                  <a:srgbClr val="00B0F0"/>
                </a:solidFill>
                <a:cs typeface="Tahoma" pitchFamily="34" charset="0"/>
              </a:rPr>
              <a:t>Конституция РФ, </a:t>
            </a:r>
            <a:r>
              <a:rPr lang="ru-RU" altLang="ru-RU" sz="2800" b="1" dirty="0">
                <a:solidFill>
                  <a:srgbClr val="00B0F0"/>
                </a:solidFill>
                <a:ea typeface="Times New Roman" pitchFamily="18" charset="0"/>
                <a:cs typeface="Tahoma" pitchFamily="34" charset="0"/>
              </a:rPr>
              <a:t>статья </a:t>
            </a:r>
            <a:r>
              <a:rPr lang="ru-RU" altLang="ru-RU" sz="2800" b="1" dirty="0" smtClean="0">
                <a:solidFill>
                  <a:srgbClr val="00B0F0"/>
                </a:solidFill>
                <a:ea typeface="Times New Roman" pitchFamily="18" charset="0"/>
                <a:cs typeface="Tahoma" pitchFamily="34" charset="0"/>
              </a:rPr>
              <a:t>43:</a:t>
            </a:r>
            <a:endParaRPr lang="ru-RU" altLang="ru-RU" sz="2800" dirty="0">
              <a:solidFill>
                <a:srgbClr val="00B0F0"/>
              </a:solidFill>
            </a:endParaRPr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395288" y="1340768"/>
            <a:ext cx="8424862" cy="283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51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1200"/>
              </a:spcBef>
            </a:pP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1. Каждый имеет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право на образование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.</a:t>
            </a:r>
            <a:endParaRPr lang="ru-RU" altLang="ru-RU" sz="2800" dirty="0">
              <a:ea typeface="Times New Roman" pitchFamily="18" charset="0"/>
              <a:cs typeface="Tahoma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2. Гарантируются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общедоступность и бесплатность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дошкольного, основного общего и среднего профессионального образования в государственных или муниципальных образовательных учреждениях и на предприятиях.</a:t>
            </a:r>
            <a:endParaRPr lang="ru-RU" altLang="ru-RU" sz="2800" dirty="0"/>
          </a:p>
        </p:txBody>
      </p:sp>
      <p:sp>
        <p:nvSpPr>
          <p:cNvPr id="6" name="Прямоугольник 2"/>
          <p:cNvSpPr>
            <a:spLocks noChangeArrowheads="1"/>
          </p:cNvSpPr>
          <p:nvPr/>
        </p:nvSpPr>
        <p:spPr bwMode="auto">
          <a:xfrm>
            <a:off x="376913" y="4221088"/>
            <a:ext cx="820737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51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3. Каждый вправе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на конкурсной основе бесплатно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получить высшее образование в государственном или муниципальном образовательном учреждении и на предприятии.</a:t>
            </a:r>
            <a:endParaRPr lang="ru-RU" altLang="ru-RU" sz="2800" dirty="0"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5</a:t>
            </a:fld>
            <a:endParaRPr lang="ru-RU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4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368460" y="404813"/>
            <a:ext cx="4343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0" hangingPunct="0"/>
            <a:r>
              <a:rPr lang="ru-RU" altLang="ru-RU" sz="2800" b="1" dirty="0">
                <a:solidFill>
                  <a:srgbClr val="00B0F0"/>
                </a:solidFill>
                <a:cs typeface="Tahoma" pitchFamily="34" charset="0"/>
              </a:rPr>
              <a:t>Конституция РФ, </a:t>
            </a:r>
            <a:r>
              <a:rPr lang="ru-RU" altLang="ru-RU" sz="2800" b="1" dirty="0">
                <a:solidFill>
                  <a:srgbClr val="00B0F0"/>
                </a:solidFill>
                <a:ea typeface="Times New Roman" pitchFamily="18" charset="0"/>
                <a:cs typeface="Tahoma" pitchFamily="34" charset="0"/>
              </a:rPr>
              <a:t>статья </a:t>
            </a:r>
            <a:r>
              <a:rPr lang="ru-RU" altLang="ru-RU" sz="2800" b="1" dirty="0" smtClean="0">
                <a:solidFill>
                  <a:srgbClr val="00B0F0"/>
                </a:solidFill>
                <a:ea typeface="Times New Roman" pitchFamily="18" charset="0"/>
                <a:cs typeface="Tahoma" pitchFamily="34" charset="0"/>
              </a:rPr>
              <a:t>43:</a:t>
            </a:r>
            <a:endParaRPr lang="ru-RU" altLang="ru-RU" sz="2800" dirty="0">
              <a:solidFill>
                <a:srgbClr val="00B0F0"/>
              </a:solidFill>
            </a:endParaRP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462256" y="1556792"/>
            <a:ext cx="87852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51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4.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Основное общее образование обязательно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.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Родители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или лица, их заменяющие,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обеспечивают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получение детьми основного общего образования.</a:t>
            </a:r>
            <a:endParaRPr lang="ru-RU" altLang="ru-RU" sz="2800" dirty="0"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5288" y="3284984"/>
            <a:ext cx="8532812" cy="1794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69828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    5. Российская Федерация устанавливает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федеральные государственные образовательные стандарты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, </a:t>
            </a:r>
            <a:r>
              <a:rPr lang="ru-RU" altLang="ru-RU" sz="2800" dirty="0" smtClean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поддерживает 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различные формы образования и самообразования</a:t>
            </a:r>
            <a:r>
              <a:rPr lang="ru-RU" altLang="ru-RU" sz="2800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.</a:t>
            </a:r>
            <a:r>
              <a:rPr lang="ru-RU" altLang="ru-RU" sz="2800" b="1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 </a:t>
            </a:r>
            <a:endParaRPr lang="ru-RU" altLang="ru-RU" sz="2800" dirty="0">
              <a:latin typeface="Arial" charset="0"/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6</a:t>
            </a:fld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64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673" y="620688"/>
            <a:ext cx="89021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 smtClean="0"/>
              <a:t>Система </a:t>
            </a:r>
            <a:r>
              <a:rPr lang="ru-RU" sz="2800" b="1" dirty="0"/>
              <a:t>образования «включает в себя…</a:t>
            </a:r>
            <a:r>
              <a:rPr lang="ru-RU" sz="2800" dirty="0"/>
              <a:t> </a:t>
            </a:r>
          </a:p>
          <a:p>
            <a:pPr>
              <a:spcBef>
                <a:spcPts val="1200"/>
              </a:spcBef>
            </a:pPr>
            <a:r>
              <a:rPr lang="ru-RU" sz="2800" dirty="0"/>
              <a:t>1) федеральные государственные образовательные стандарты и федеральные государственные требования, образовательные стандарты, образовательные программы различных вида, уровня и (или) направленности; </a:t>
            </a:r>
          </a:p>
          <a:p>
            <a:pPr>
              <a:spcBef>
                <a:spcPts val="1200"/>
              </a:spcBef>
            </a:pPr>
            <a:r>
              <a:rPr lang="ru-RU" sz="2800" dirty="0"/>
              <a:t>2) организации, осуществляющие образовательную деятельность, педагогических работников, обучающихся и родителей (законных представителей) несовершеннолетних обучающихся;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6728" y="116632"/>
            <a:ext cx="8523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Федеральный закон «Об образовании в Российской Федерации» (2012) :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7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40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673" y="620688"/>
            <a:ext cx="890219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>
                <a:solidFill>
                  <a:schemeClr val="bg1">
                    <a:lumMod val="65000"/>
                  </a:schemeClr>
                </a:solidFill>
              </a:rPr>
              <a:t>Система образования «включает в себя…</a:t>
            </a:r>
            <a:r>
              <a:rPr lang="ru-RU" sz="2800" b="1" dirty="0"/>
              <a:t> </a:t>
            </a:r>
          </a:p>
          <a:p>
            <a:pPr>
              <a:spcBef>
                <a:spcPts val="1200"/>
              </a:spcBef>
            </a:pP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3) федеральные государственные органы и органы государственной власти субъектов Российской Федерации, осуществляющие государственное управление в сфере образования, и органы местного самоуправления, осуществляющие управление в сфере образования, созданные ими консультативные, совещательные и иные органы; 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6728" y="116632"/>
            <a:ext cx="8523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Федеральный закон «Об образовании в Российской Федерации» (2012) :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8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32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673" y="620688"/>
            <a:ext cx="890219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 smtClean="0">
                <a:solidFill>
                  <a:schemeClr val="bg1">
                    <a:lumMod val="65000"/>
                  </a:schemeClr>
                </a:solidFill>
              </a:rPr>
              <a:t>Система </a:t>
            </a:r>
            <a:r>
              <a:rPr lang="ru-RU" sz="2800" b="1" dirty="0">
                <a:solidFill>
                  <a:schemeClr val="bg1">
                    <a:lumMod val="65000"/>
                  </a:schemeClr>
                </a:solidFill>
              </a:rPr>
              <a:t>образования «включает в себя…</a:t>
            </a:r>
            <a:r>
              <a:rPr lang="ru-RU" sz="2800" dirty="0"/>
              <a:t> </a:t>
            </a:r>
          </a:p>
          <a:p>
            <a:pPr>
              <a:spcBef>
                <a:spcPts val="1200"/>
              </a:spcBef>
            </a:pP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4</a:t>
            </a:r>
            <a:r>
              <a:rPr lang="ru-RU" sz="2800" dirty="0"/>
              <a:t>) организации, осуществляющие обеспечение образовательной деятельности, оценку качества образования; </a:t>
            </a:r>
          </a:p>
          <a:p>
            <a:pPr>
              <a:spcBef>
                <a:spcPts val="1200"/>
              </a:spcBef>
            </a:pPr>
            <a:r>
              <a:rPr lang="ru-RU" sz="2800" dirty="0"/>
              <a:t>5) объединения юридических лиц, работодателей и их объединений, общественные объединения, осуществляющие деятельность в сфере образования».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6728" y="116632"/>
            <a:ext cx="8523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Федеральный закон «Об образовании в Российской Федерации» (2012) :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9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20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4959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/>
              </a:rPr>
              <a:t>2. </a:t>
            </a:r>
            <a:r>
              <a:rPr lang="ru-RU" sz="3200" b="1" i="0" dirty="0" smtClean="0">
                <a:solidFill>
                  <a:srgbClr val="FF0000"/>
                </a:solidFill>
                <a:effectLst/>
                <a:latin typeface="Arial"/>
              </a:rPr>
              <a:t>Образовательная политика и основные направления модернизации образования в России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132856"/>
            <a:ext cx="84969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Социальная ответственность государства в сфере образования реализуется в его </a:t>
            </a:r>
            <a:r>
              <a:rPr lang="ru-RU" sz="2800" i="1" dirty="0"/>
              <a:t>образовательной политике</a:t>
            </a:r>
            <a:r>
              <a:rPr lang="ru-RU" sz="2800" dirty="0"/>
              <a:t>.</a:t>
            </a:r>
          </a:p>
          <a:p>
            <a:r>
              <a:rPr lang="ru-RU" sz="2800" dirty="0"/>
              <a:t> </a:t>
            </a:r>
          </a:p>
          <a:p>
            <a:r>
              <a:rPr lang="ru-RU" sz="2800" dirty="0" smtClean="0"/>
              <a:t>Принципы государственной образовательной политики перечислены в </a:t>
            </a:r>
            <a:r>
              <a:rPr lang="ru-RU" sz="2800" dirty="0"/>
              <a:t>ФЗ «Об образовании в Российской Федерации</a:t>
            </a:r>
            <a:r>
              <a:rPr lang="ru-RU" sz="2800" dirty="0" smtClean="0"/>
              <a:t>».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10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9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332656"/>
            <a:ext cx="8784976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/>
              <a:t>Некоторые принципы государственной образовательной политики:</a:t>
            </a:r>
          </a:p>
          <a:p>
            <a:pPr marL="540000">
              <a:spcBef>
                <a:spcPts val="1200"/>
              </a:spcBef>
            </a:pPr>
            <a:r>
              <a:rPr lang="ru-RU" sz="2600" dirty="0" smtClean="0"/>
              <a:t>- признание приоритетности образования;</a:t>
            </a:r>
          </a:p>
          <a:p>
            <a:pPr marL="540000">
              <a:spcBef>
                <a:spcPts val="1200"/>
              </a:spcBef>
            </a:pPr>
            <a:r>
              <a:rPr lang="ru-RU" sz="2600" dirty="0" smtClean="0"/>
              <a:t>- обеспечение права каждого человека на образование, недопустимость дискриминации в сфере образования;</a:t>
            </a:r>
          </a:p>
          <a:p>
            <a:pPr marL="540000">
              <a:spcBef>
                <a:spcPts val="1200"/>
              </a:spcBef>
            </a:pPr>
            <a:r>
              <a:rPr lang="ru-RU" sz="2600" dirty="0" smtClean="0"/>
              <a:t>- единство </a:t>
            </a:r>
            <a:r>
              <a:rPr lang="ru-RU" sz="2600" dirty="0"/>
              <a:t>образовательного пространства на территории Российской Федерации, защита и развитие этнокультурных особенностей и традиций народов Российской Федерации в условиях многонационального государства;</a:t>
            </a:r>
          </a:p>
          <a:p>
            <a:pPr marL="540000">
              <a:spcBef>
                <a:spcPts val="1200"/>
              </a:spcBef>
            </a:pPr>
            <a:r>
              <a:rPr lang="ru-RU" sz="2600" dirty="0" smtClean="0"/>
              <a:t>- светский </a:t>
            </a:r>
            <a:r>
              <a:rPr lang="ru-RU" sz="2600" dirty="0"/>
              <a:t>характер образования в государственных, муниципальных организациях, осуществляющих образовательную </a:t>
            </a:r>
            <a:r>
              <a:rPr lang="ru-RU" sz="2600" dirty="0" smtClean="0"/>
              <a:t>деятельность.</a:t>
            </a:r>
            <a:endParaRPr lang="ru-RU" sz="2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11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91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Одним из важнейших направлений государственной образовательной политики является </a:t>
            </a:r>
            <a:r>
              <a:rPr lang="ru-RU" sz="2800" b="1" i="1" dirty="0"/>
              <a:t>модернизация российского образования</a:t>
            </a:r>
            <a:r>
              <a:rPr lang="ru-RU" sz="2800" dirty="0"/>
              <a:t>. 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b="1" dirty="0">
                <a:solidFill>
                  <a:srgbClr val="00B0F0"/>
                </a:solidFill>
              </a:rPr>
              <a:t>Модернизация</a:t>
            </a:r>
            <a:r>
              <a:rPr lang="ru-RU" sz="2800" dirty="0"/>
              <a:t> (от англ. </a:t>
            </a:r>
            <a:r>
              <a:rPr lang="ru-RU" sz="2800" dirty="0" err="1"/>
              <a:t>modern</a:t>
            </a:r>
            <a:r>
              <a:rPr lang="ru-RU" sz="2800" dirty="0"/>
              <a:t> – обновленный, современный) в широком смысле – процесс изменения чего-либо, в соответствии с современными требованиями.  </a:t>
            </a:r>
          </a:p>
          <a:p>
            <a:r>
              <a:rPr lang="ru-RU" sz="2800" dirty="0"/>
              <a:t>Образование должно всегда соответствовать требованиям времени, иначе оно просто не сможет обеспечивать постоянно развивающиеся потребности общества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12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73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50" y="116632"/>
            <a:ext cx="9105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3. Инновационные процессы в образовании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512" y="1412776"/>
            <a:ext cx="88289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Инновация </a:t>
            </a:r>
            <a:r>
              <a:rPr lang="ru-RU" sz="2800" b="1" dirty="0">
                <a:solidFill>
                  <a:srgbClr val="00B0F0"/>
                </a:solidFill>
              </a:rPr>
              <a:t>в образовании</a:t>
            </a:r>
            <a:r>
              <a:rPr lang="ru-RU" sz="2800" dirty="0"/>
              <a:t> – это введение нового в цели, содержание и организацию образовательного процесса для развития образования и оптимизации образовательной системы. 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3729325"/>
            <a:ext cx="8828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 smtClean="0"/>
              <a:t>Модернизация образования сегодня невозможна без активной инновационной деятельности, ведь соответствие требованиям нового времени обязательно предполагает введение чего-либо нового в модернизируемый объект. </a:t>
            </a: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13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14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628800"/>
            <a:ext cx="8856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Цель </a:t>
            </a:r>
            <a:r>
              <a:rPr lang="ru-RU" sz="2800" b="1" dirty="0"/>
              <a:t>экспериментальной и инновационной </a:t>
            </a:r>
            <a:r>
              <a:rPr lang="ru-RU" sz="2800" b="1" dirty="0" smtClean="0"/>
              <a:t>деятельности в образовании</a:t>
            </a:r>
            <a:r>
              <a:rPr lang="ru-RU" sz="2800" dirty="0" smtClean="0"/>
              <a:t> – обеспечение </a:t>
            </a:r>
            <a:r>
              <a:rPr lang="ru-RU" sz="2800" dirty="0"/>
              <a:t>«модернизации и развития системы образования с учетом основных направлений социально-экономического развития Российской Федерации, реализации приоритетных направлений государственной политики Российской Федерации в сфере образования».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48680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B0F0"/>
                </a:solidFill>
              </a:rPr>
              <a:t>ФЗ </a:t>
            </a:r>
            <a:r>
              <a:rPr lang="ru-RU" sz="2400" b="1" dirty="0">
                <a:solidFill>
                  <a:srgbClr val="00B0F0"/>
                </a:solidFill>
              </a:rPr>
              <a:t>«Об образовании в Российской Федерации</a:t>
            </a:r>
            <a:r>
              <a:rPr lang="ru-RU" sz="2400" b="1" dirty="0" smtClean="0">
                <a:solidFill>
                  <a:srgbClr val="00B0F0"/>
                </a:solidFill>
              </a:rPr>
              <a:t>», ст. 20: 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14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35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42729"/>
            <a:ext cx="89289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>
                <a:solidFill>
                  <a:srgbClr val="FF0000"/>
                </a:solidFill>
              </a:rPr>
              <a:t>4. Дифференциация и интеграция в развитии педагогической профессии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Блок-схема: ИЛИ 2"/>
          <p:cNvSpPr/>
          <p:nvPr/>
        </p:nvSpPr>
        <p:spPr>
          <a:xfrm>
            <a:off x="657004" y="1420653"/>
            <a:ext cx="2808312" cy="2880320"/>
          </a:xfrm>
          <a:prstGeom prst="flowChartOr">
            <a:avLst/>
          </a:prstGeo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узел 3"/>
          <p:cNvSpPr/>
          <p:nvPr/>
        </p:nvSpPr>
        <p:spPr>
          <a:xfrm>
            <a:off x="5553548" y="1420653"/>
            <a:ext cx="2880320" cy="2880320"/>
          </a:xfrm>
          <a:prstGeom prst="flowChartConnector">
            <a:avLst/>
          </a:prstGeo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>
            <a:endCxn id="3" idx="7"/>
          </p:cNvCxnSpPr>
          <p:nvPr/>
        </p:nvCxnSpPr>
        <p:spPr>
          <a:xfrm flipV="1">
            <a:off x="2457204" y="1842466"/>
            <a:ext cx="596844" cy="65830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endCxn id="3" idx="1"/>
          </p:cNvCxnSpPr>
          <p:nvPr/>
        </p:nvCxnSpPr>
        <p:spPr>
          <a:xfrm flipH="1" flipV="1">
            <a:off x="1068272" y="1842466"/>
            <a:ext cx="659585" cy="65830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endCxn id="3" idx="3"/>
          </p:cNvCxnSpPr>
          <p:nvPr/>
        </p:nvCxnSpPr>
        <p:spPr>
          <a:xfrm flipH="1">
            <a:off x="1068272" y="3264616"/>
            <a:ext cx="659585" cy="61454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endCxn id="3" idx="5"/>
          </p:cNvCxnSpPr>
          <p:nvPr/>
        </p:nvCxnSpPr>
        <p:spPr>
          <a:xfrm>
            <a:off x="2457204" y="3264616"/>
            <a:ext cx="596844" cy="61454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7395308" y="1845789"/>
            <a:ext cx="627292" cy="69688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962165" y="1916136"/>
            <a:ext cx="671503" cy="62653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 flipV="1">
            <a:off x="7338524" y="3235263"/>
            <a:ext cx="740860" cy="57593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5962165" y="3194075"/>
            <a:ext cx="671503" cy="65830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36655" y="4416197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Дифференциация</a:t>
            </a:r>
            <a:endParaRPr lang="ru-RU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5669203" y="4372981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Интеграция</a:t>
            </a:r>
            <a:endParaRPr lang="ru-RU" sz="2000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539552" y="4880438"/>
            <a:ext cx="8604448" cy="16927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600" dirty="0"/>
              <a:t>В развитии педагогической профессии </a:t>
            </a:r>
            <a:r>
              <a:rPr lang="ru-RU" sz="2600" dirty="0" smtClean="0"/>
              <a:t>проявляются </a:t>
            </a:r>
            <a:r>
              <a:rPr lang="ru-RU" sz="2600" dirty="0"/>
              <a:t>две противоположные, но дополняющие друг друга тенденции: </a:t>
            </a:r>
            <a:r>
              <a:rPr lang="ru-RU" sz="2600" b="1" dirty="0" smtClean="0"/>
              <a:t>дифференциация</a:t>
            </a:r>
            <a:r>
              <a:rPr lang="ru-RU" sz="2600" dirty="0" smtClean="0"/>
              <a:t> </a:t>
            </a:r>
            <a:r>
              <a:rPr lang="ru-RU" sz="2600" dirty="0"/>
              <a:t>(разделение</a:t>
            </a:r>
            <a:r>
              <a:rPr lang="ru-RU" sz="2600" dirty="0" smtClean="0"/>
              <a:t>) и </a:t>
            </a:r>
            <a:r>
              <a:rPr lang="ru-RU" sz="2600" b="1" dirty="0" smtClean="0"/>
              <a:t>интеграция</a:t>
            </a:r>
            <a:r>
              <a:rPr lang="ru-RU" sz="2600" dirty="0" smtClean="0"/>
              <a:t> </a:t>
            </a:r>
            <a:r>
              <a:rPr lang="ru-RU" sz="2600" dirty="0"/>
              <a:t>(объединение</a:t>
            </a:r>
            <a:r>
              <a:rPr lang="ru-RU" sz="2600" dirty="0" smtClean="0"/>
              <a:t>) видов педагогической деятельности.</a:t>
            </a:r>
            <a:r>
              <a:rPr lang="ru-RU" sz="2600" dirty="0"/>
              <a:t>      </a:t>
            </a:r>
          </a:p>
        </p:txBody>
      </p:sp>
      <p:sp>
        <p:nvSpPr>
          <p:cNvPr id="37" name="Номер слайда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15</a:t>
            </a:fld>
            <a:endParaRPr lang="ru-RU"/>
          </a:p>
        </p:txBody>
      </p:sp>
      <p:sp>
        <p:nvSpPr>
          <p:cNvPr id="38" name="Управляющая кнопка: домой 37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72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6" grpId="0"/>
      <p:bldP spid="27" grpId="0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332656"/>
            <a:ext cx="885698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00B0F0"/>
                </a:solidFill>
              </a:rPr>
              <a:t>Внутрипрофессиональная</a:t>
            </a:r>
            <a:r>
              <a:rPr lang="ru-RU" sz="2800" b="1" dirty="0" smtClean="0">
                <a:solidFill>
                  <a:srgbClr val="00B0F0"/>
                </a:solidFill>
              </a:rPr>
              <a:t> </a:t>
            </a:r>
            <a:r>
              <a:rPr lang="ru-RU" sz="2800" b="1" dirty="0">
                <a:solidFill>
                  <a:srgbClr val="00B0F0"/>
                </a:solidFill>
              </a:rPr>
              <a:t>дифференциация </a:t>
            </a:r>
            <a:r>
              <a:rPr lang="ru-RU" sz="2800" dirty="0"/>
              <a:t>педагогической профессии – это разделение труда внутри педагогической профессии, которое заключается:  </a:t>
            </a:r>
          </a:p>
          <a:p>
            <a:pPr marL="360000">
              <a:spcBef>
                <a:spcPts val="1200"/>
              </a:spcBef>
            </a:pPr>
            <a:r>
              <a:rPr lang="ru-RU" sz="2800" dirty="0"/>
              <a:t>- в обособлении разных видов педагогической деятельности (например: по преподаваемым предметам, возрасту учащихся); </a:t>
            </a:r>
          </a:p>
          <a:p>
            <a:pPr marL="360000">
              <a:spcBef>
                <a:spcPts val="1200"/>
              </a:spcBef>
            </a:pPr>
            <a:r>
              <a:rPr lang="ru-RU" sz="2800" dirty="0" smtClean="0"/>
              <a:t>- в </a:t>
            </a:r>
            <a:r>
              <a:rPr lang="ru-RU" sz="2800" dirty="0"/>
              <a:t>совершенствовании, углублении профессионализма в каждой специальности</a:t>
            </a:r>
            <a:r>
              <a:rPr lang="ru-RU" sz="2800" dirty="0" smtClean="0"/>
              <a:t>. </a:t>
            </a:r>
          </a:p>
          <a:p>
            <a:pPr>
              <a:spcBef>
                <a:spcPts val="1200"/>
              </a:spcBef>
            </a:pP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Тенденция к внутренней дифференциации наблюдается у всех достаточно долго существующих профессий. 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16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62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780" y="1556792"/>
            <a:ext cx="892899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Дифференциация </a:t>
            </a:r>
            <a:r>
              <a:rPr lang="ru-RU" sz="2800" dirty="0"/>
              <a:t>внутри педагогической профессии </a:t>
            </a:r>
            <a:r>
              <a:rPr lang="ru-RU" sz="2800" b="1" dirty="0" smtClean="0"/>
              <a:t>обусловлена</a:t>
            </a:r>
            <a:r>
              <a:rPr lang="ru-RU" sz="2800" dirty="0" smtClean="0"/>
              <a:t>… 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 постоянным усложнением процесса воспитания;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-</a:t>
            </a:r>
            <a:r>
              <a:rPr lang="ru-RU" sz="2800" dirty="0"/>
              <a:t> ростом требований к качеству обучения и воспитания, потребности в квалифицированных педагогах.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32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052736"/>
            <a:ext cx="864096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Основания</a:t>
            </a:r>
            <a:r>
              <a:rPr lang="ru-RU" sz="2800" dirty="0" smtClean="0"/>
              <a:t> для дифференциации </a:t>
            </a:r>
            <a:r>
              <a:rPr lang="ru-RU" sz="2800" dirty="0"/>
              <a:t>педагогической </a:t>
            </a:r>
            <a:r>
              <a:rPr lang="ru-RU" sz="2800" dirty="0" smtClean="0"/>
              <a:t>профессии:</a:t>
            </a:r>
            <a:r>
              <a:rPr lang="ru-RU" sz="2800" dirty="0"/>
              <a:t> 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1) различные </a:t>
            </a:r>
            <a:r>
              <a:rPr lang="ru-RU" sz="2800" dirty="0"/>
              <a:t>предметные области знаний, науки, культуры, искусства. </a:t>
            </a:r>
            <a:endParaRPr lang="ru-RU" sz="2800" dirty="0" smtClean="0"/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2) возрастные периоды </a:t>
            </a:r>
            <a:r>
              <a:rPr lang="ru-RU" sz="2800" dirty="0"/>
              <a:t>развития </a:t>
            </a:r>
            <a:r>
              <a:rPr lang="ru-RU" sz="2800" dirty="0" smtClean="0"/>
              <a:t>личности; 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3) особенности воспитанников, </a:t>
            </a:r>
            <a:r>
              <a:rPr lang="ru-RU" sz="2800" dirty="0"/>
              <a:t>которые связаны нарушениями развития, с отклонениями от нормы, с негативным влиянием на развитие личности психофизических и социальных </a:t>
            </a:r>
            <a:r>
              <a:rPr lang="ru-RU" sz="2800" dirty="0" smtClean="0"/>
              <a:t>факторов. 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18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74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Педагогическая специальность</a:t>
            </a:r>
            <a:r>
              <a:rPr lang="ru-RU" sz="2800" dirty="0"/>
              <a:t> – вид деятельности в рамках педагогической профессии. </a:t>
            </a:r>
            <a:endParaRPr lang="ru-RU" sz="2800" dirty="0" smtClean="0"/>
          </a:p>
          <a:p>
            <a:r>
              <a:rPr lang="ru-RU" sz="2000" dirty="0" smtClean="0"/>
              <a:t>Примеры: </a:t>
            </a:r>
            <a:r>
              <a:rPr lang="ru-RU" sz="2000" dirty="0"/>
              <a:t>учитель изобразительного искусства и черчения, учитель начальных классов, социальный педагог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420888"/>
            <a:ext cx="86626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Педагогическая специализация</a:t>
            </a:r>
            <a:r>
              <a:rPr lang="ru-RU" sz="2800" dirty="0"/>
              <a:t> – вид деятельности в рамках определённой педагогической специальности. </a:t>
            </a:r>
            <a:endParaRPr lang="ru-RU" sz="2800" dirty="0" smtClean="0"/>
          </a:p>
          <a:p>
            <a:r>
              <a:rPr lang="ru-RU" sz="2000" dirty="0" smtClean="0"/>
              <a:t>Примеры: </a:t>
            </a:r>
            <a:r>
              <a:rPr lang="ru-RU" sz="2000" dirty="0"/>
              <a:t>учитель, преподающий изобразительное искусство в начальных классах; учитель, преподающий математику в математических классах школы-лицея; педагог, специализирующийся на внеклассной работе по своему предмету. 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800" b="1" dirty="0">
                <a:solidFill>
                  <a:srgbClr val="00B0F0"/>
                </a:solidFill>
              </a:rPr>
              <a:t>Педагогическая квалификация</a:t>
            </a:r>
            <a:r>
              <a:rPr lang="ru-RU" sz="2800" dirty="0"/>
              <a:t> – уровень и вид профессионально-педагогической подготовленности специалиста.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19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75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i-sv.com/Posobiya/vved_v_ped/ris_2.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75" y="620688"/>
            <a:ext cx="8572500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021288"/>
            <a:ext cx="857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Примеры специальностей внутри педагогической профессии</a:t>
            </a:r>
            <a:endParaRPr lang="ru-RU" sz="2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20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20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340768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Недостаток дифференциации</a:t>
            </a:r>
          </a:p>
          <a:p>
            <a:endParaRPr lang="ru-RU" sz="2800" dirty="0" smtClean="0"/>
          </a:p>
          <a:p>
            <a:r>
              <a:rPr lang="ru-RU" sz="2800" dirty="0" smtClean="0"/>
              <a:t>Разделение </a:t>
            </a:r>
            <a:r>
              <a:rPr lang="ru-RU" sz="2800" dirty="0"/>
              <a:t>противоречит факту целостности личности и процесса её развития. </a:t>
            </a:r>
            <a:r>
              <a:rPr lang="ru-RU" sz="2800" dirty="0" smtClean="0"/>
              <a:t>При разделении педагогической деятельности между </a:t>
            </a:r>
            <a:r>
              <a:rPr lang="ru-RU" sz="2800" dirty="0"/>
              <a:t>многими </a:t>
            </a:r>
            <a:r>
              <a:rPr lang="ru-RU" sz="2800" dirty="0" smtClean="0"/>
              <a:t>специалистами </a:t>
            </a:r>
            <a:r>
              <a:rPr lang="ru-RU" sz="2800" dirty="0"/>
              <a:t>становится сложней </a:t>
            </a:r>
            <a:r>
              <a:rPr lang="ru-RU" sz="2800" dirty="0" smtClean="0"/>
              <a:t>координировать </a:t>
            </a:r>
            <a:r>
              <a:rPr lang="ru-RU" sz="2800" dirty="0"/>
              <a:t>их совместные действия, возникает опасность, что при формировании отдельных качеств личности не будет обеспечена целостность её развития.  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21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71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417" y="404664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Интеграция внутри педагогической профессии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/>
              <a:t>реализуется </a:t>
            </a:r>
            <a:r>
              <a:rPr lang="ru-RU" sz="2800" dirty="0"/>
              <a:t>в объединении усилий отдельных педагогов, а также в расширении их функций и сферы деятельности.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212976"/>
            <a:ext cx="87849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Дифференциация </a:t>
            </a:r>
            <a:r>
              <a:rPr lang="ru-RU" sz="2800" dirty="0"/>
              <a:t>и интеграция </a:t>
            </a:r>
            <a:r>
              <a:rPr lang="ru-RU" sz="2800" dirty="0" smtClean="0"/>
              <a:t>в педагогической </a:t>
            </a:r>
            <a:r>
              <a:rPr lang="ru-RU" sz="2800" dirty="0"/>
              <a:t>профессии тесно связаны друг с </a:t>
            </a:r>
            <a:r>
              <a:rPr lang="ru-RU" sz="2800" dirty="0" smtClean="0"/>
              <a:t>другом. </a:t>
            </a:r>
          </a:p>
          <a:p>
            <a:r>
              <a:rPr lang="ru-RU" sz="2400" dirty="0" smtClean="0"/>
              <a:t>Например: учитель </a:t>
            </a:r>
            <a:r>
              <a:rPr lang="ru-RU" sz="2400" dirty="0"/>
              <a:t>начальных классов – отдельная </a:t>
            </a:r>
            <a:r>
              <a:rPr lang="ru-RU" sz="2400" dirty="0" smtClean="0"/>
              <a:t>(дифференцированная) специальность</a:t>
            </a:r>
            <a:r>
              <a:rPr lang="ru-RU" sz="2400" dirty="0"/>
              <a:t>, однако в ней интегрированы разные предметы, имеющие существенные отличия в методике преподавания, а также объединены функции учителя и классного </a:t>
            </a:r>
            <a:r>
              <a:rPr lang="ru-RU" sz="2400" dirty="0" smtClean="0"/>
              <a:t>руководителя.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22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08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132856"/>
            <a:ext cx="87667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Взаимосвязь дифференциации и интеграции обеспечивает развитие педагогической профессии, приводя к появлению новых специальностей, новых квалификационных требований и новых направлений развития педагогической деятельности.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17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900100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Контрольные вопросы и задания </a:t>
            </a:r>
            <a:r>
              <a:rPr lang="ru-RU" sz="2000" dirty="0"/>
              <a:t> </a:t>
            </a:r>
          </a:p>
          <a:p>
            <a:pPr marL="360000">
              <a:spcBef>
                <a:spcPts val="1200"/>
              </a:spcBef>
            </a:pPr>
            <a:r>
              <a:rPr lang="ru-RU" sz="2000" dirty="0"/>
              <a:t>1. Какие основные компоненты включает в себя российская система образования?</a:t>
            </a:r>
          </a:p>
          <a:p>
            <a:pPr marL="360000">
              <a:spcBef>
                <a:spcPts val="1200"/>
              </a:spcBef>
            </a:pPr>
            <a:r>
              <a:rPr lang="ru-RU" sz="2000" dirty="0"/>
              <a:t>2. </a:t>
            </a:r>
            <a:r>
              <a:rPr lang="ru-RU" sz="2000" dirty="0" smtClean="0"/>
              <a:t>Назовите </a:t>
            </a:r>
            <a:r>
              <a:rPr lang="ru-RU" sz="2000" dirty="0"/>
              <a:t>перечень гарантий права граждан на образование, согласно ст. 43. Конституции России.</a:t>
            </a:r>
          </a:p>
          <a:p>
            <a:pPr marL="360000">
              <a:spcBef>
                <a:spcPts val="1200"/>
              </a:spcBef>
            </a:pPr>
            <a:r>
              <a:rPr lang="ru-RU" sz="2000" dirty="0"/>
              <a:t>3. Что регламентирует ФЗ «Об образовании в Российской Федерации»?</a:t>
            </a:r>
          </a:p>
          <a:p>
            <a:pPr marL="360000">
              <a:spcBef>
                <a:spcPts val="1200"/>
              </a:spcBef>
            </a:pPr>
            <a:r>
              <a:rPr lang="ru-RU" sz="2000" dirty="0"/>
              <a:t>4. Зачем нужна многоуровневая система правового регулирования отношений в системе образования?</a:t>
            </a:r>
          </a:p>
          <a:p>
            <a:pPr marL="360000">
              <a:spcBef>
                <a:spcPts val="1200"/>
              </a:spcBef>
            </a:pPr>
            <a:r>
              <a:rPr lang="ru-RU" sz="2000" dirty="0" smtClean="0"/>
              <a:t>5. </a:t>
            </a:r>
            <a:r>
              <a:rPr lang="ru-RU" sz="2000" dirty="0"/>
              <a:t>Зачем </a:t>
            </a:r>
            <a:r>
              <a:rPr lang="ru-RU" sz="2000" dirty="0" smtClean="0"/>
              <a:t>педагогу </a:t>
            </a:r>
            <a:r>
              <a:rPr lang="ru-RU" sz="2000" dirty="0"/>
              <a:t>необходимо знание нормативно-правовой базы образования?</a:t>
            </a:r>
          </a:p>
          <a:p>
            <a:pPr marL="360000">
              <a:spcBef>
                <a:spcPts val="1200"/>
              </a:spcBef>
            </a:pPr>
            <a:r>
              <a:rPr lang="ru-RU" sz="2000" dirty="0" smtClean="0"/>
              <a:t>6. </a:t>
            </a:r>
            <a:r>
              <a:rPr lang="ru-RU" sz="2000" dirty="0"/>
              <a:t>Чем обусловлена необходимость модернизации образования?</a:t>
            </a:r>
          </a:p>
          <a:p>
            <a:pPr marL="360000">
              <a:spcBef>
                <a:spcPts val="1200"/>
              </a:spcBef>
            </a:pPr>
            <a:r>
              <a:rPr lang="ru-RU" sz="2000" dirty="0" smtClean="0"/>
              <a:t>7. </a:t>
            </a:r>
            <a:r>
              <a:rPr lang="ru-RU" sz="2000" dirty="0"/>
              <a:t>Почему инновации в образовании необходимы для его модернизации?</a:t>
            </a:r>
          </a:p>
          <a:p>
            <a:pPr marL="360000">
              <a:spcBef>
                <a:spcPts val="1200"/>
              </a:spcBef>
            </a:pPr>
            <a:r>
              <a:rPr lang="ru-RU" sz="2000" dirty="0" smtClean="0"/>
              <a:t>8. </a:t>
            </a:r>
            <a:r>
              <a:rPr lang="ru-RU" sz="2000" dirty="0"/>
              <a:t>Как инновационные процессы в образовании влияют на требования к педагогу-профессионалу?</a:t>
            </a:r>
          </a:p>
          <a:p>
            <a:pPr marL="360000">
              <a:spcBef>
                <a:spcPts val="1200"/>
              </a:spcBef>
            </a:pPr>
            <a:r>
              <a:rPr lang="ru-RU" sz="2000" dirty="0" smtClean="0"/>
              <a:t>9. </a:t>
            </a:r>
            <a:r>
              <a:rPr lang="ru-RU" sz="2000" dirty="0"/>
              <a:t>В чём состоят </a:t>
            </a:r>
            <a:r>
              <a:rPr lang="ru-RU" sz="2000" dirty="0" err="1"/>
              <a:t>внутрипрофессиональные</a:t>
            </a:r>
            <a:r>
              <a:rPr lang="ru-RU" sz="2000" dirty="0"/>
              <a:t> дифференциация и интеграция</a:t>
            </a:r>
            <a:r>
              <a:rPr lang="ru-RU" sz="2000" dirty="0" smtClean="0"/>
              <a:t>?</a:t>
            </a:r>
            <a:endParaRPr lang="ru-RU" sz="2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D1C51-7E2E-44BE-B92A-EB4359F4686C}" type="slidenum">
              <a:rPr lang="ru-RU" smtClean="0"/>
              <a:t>24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76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31540" y="184482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rId2"/>
              </a:rPr>
              <a:t>Материалы для подготовки к семинару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31540" y="2780928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rId3"/>
              </a:rPr>
              <a:t>Все вопросы темы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31540" y="5486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Для самостоятельной работы студентов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1540" y="3630833"/>
            <a:ext cx="5602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hlinkClick r:id="rId4"/>
              </a:rPr>
              <a:t>Контрольные вопросы и задания по теме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540" y="4492569"/>
            <a:ext cx="2459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hlinkClick r:id="rId5"/>
              </a:rPr>
              <a:t>Список терминов</a:t>
            </a:r>
            <a:endParaRPr lang="ru-RU" sz="2400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05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745</Words>
  <Application>Microsoft Office PowerPoint</Application>
  <PresentationFormat>Экран (4:3)</PresentationFormat>
  <Paragraphs>129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профессиональной деятельности педагога</dc:title>
  <dc:subject>Введение в педагогическую профессию</dc:subject>
  <dc:creator>Сидоров С.В.</dc:creator>
  <dc:description>План лекции
1. Нормативно-правовые основы педагогической деятельности 
2. Образовательная политика и основные направления модернизации образования в России 
3. Инновационные процессы в образовании 
4. Дифференциация и интеграция в развитии педагогической профессии</dc:description>
  <cp:lastModifiedBy>Сергей</cp:lastModifiedBy>
  <cp:revision>21</cp:revision>
  <cp:lastPrinted>2014-09-09T18:00:55Z</cp:lastPrinted>
  <dcterms:created xsi:type="dcterms:W3CDTF">2014-09-09T15:51:37Z</dcterms:created>
  <dcterms:modified xsi:type="dcterms:W3CDTF">2014-09-10T07:54:41Z</dcterms:modified>
  <cp:category>Лекции</cp:category>
</cp:coreProperties>
</file>