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8" r:id="rId10"/>
    <p:sldId id="269" r:id="rId11"/>
    <p:sldId id="265" r:id="rId12"/>
    <p:sldId id="270" r:id="rId13"/>
    <p:sldId id="262" r:id="rId14"/>
    <p:sldId id="263" r:id="rId15"/>
    <p:sldId id="271" r:id="rId16"/>
    <p:sldId id="272" r:id="rId17"/>
    <p:sldId id="273" r:id="rId18"/>
    <p:sldId id="274" r:id="rId19"/>
    <p:sldId id="275" r:id="rId20"/>
    <p:sldId id="278" r:id="rId21"/>
    <p:sldId id="276" r:id="rId22"/>
    <p:sldId id="277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7" autoAdjust="0"/>
    <p:restoredTop sz="94660"/>
  </p:normalViewPr>
  <p:slideViewPr>
    <p:cSldViewPr>
      <p:cViewPr varScale="1">
        <p:scale>
          <a:sx n="84" d="100"/>
          <a:sy n="84" d="100"/>
        </p:scale>
        <p:origin x="-1397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A6DFD-B002-4F99-B9DA-BC372CF19133}" type="datetimeFigureOut">
              <a:rPr lang="ru-RU" smtClean="0"/>
              <a:t>10.09.2014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F071E-F587-4FBB-BF67-DF5C8F91FC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72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55834-2CDC-4E01-B404-B31C08C7C43E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716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75A6A-7620-46F5-83AB-75539581A714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245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D873D-A622-4339-BE70-13562C6F492B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439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1F1A7-8EBF-45EA-84AB-80955271AE6A}" type="datetime1">
              <a:rPr lang="ru-RU" smtClean="0"/>
              <a:t>10.09.2014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054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55DD4-DD5C-41AA-97AF-DE1A4CBF5B75}" type="datetime1">
              <a:rPr lang="ru-RU" smtClean="0"/>
              <a:t>10.09.2014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542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08512-E184-4F9B-9999-A964F23674F3}" type="datetime1">
              <a:rPr lang="ru-RU" smtClean="0"/>
              <a:t>10.09.2014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70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9BC-7C03-4ADA-90A6-CE15A4605972}" type="datetime1">
              <a:rPr lang="ru-RU" smtClean="0"/>
              <a:t>10.09.2014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058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3D8CE-1891-4383-A9C4-1EDB74ECDA1A}" type="datetime1">
              <a:rPr lang="ru-RU" smtClean="0"/>
              <a:t>10.09.2014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54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AECE1-524C-4573-9576-90F73C6E471F}" type="datetime1">
              <a:rPr lang="ru-RU" smtClean="0"/>
              <a:t>10.09.2014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13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159D6-20BC-48F5-A5AC-3A28CFF55589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056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DE5E-BE2D-45F0-BA74-9EA906445804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29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EEAC2-D8A5-487A-A610-C83CC35667E3}" type="datetime1">
              <a:rPr lang="ru-RU" smtClean="0"/>
              <a:t>10.09.2014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69436-AB37-4B63-8AB3-0C372E41F2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595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hyperlink" Target="http://si-sv.com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4.xml"/><Relationship Id="rId5" Type="http://schemas.openxmlformats.org/officeDocument/2006/relationships/slide" Target="slide19.xml"/><Relationship Id="rId4" Type="http://schemas.openxmlformats.org/officeDocument/2006/relationships/slide" Target="slide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Posobiya/vved_v_ped/tema_1.htm#&#1057;&#1074;&#1086;&#1077;&#1086;&#1073;&#1088;&#1072;&#1079;&#1080;&#1077; &#1087;&#1077;&#1076;&#1072;&#1075;&#1086;&#1075;&#1080;&#1095;&#1077;&#1089;&#1082;&#1086;&#1081; &#1087;&#1088;&#1086;&#1092;&#1077;&#1089;&#1089;&#1080;&#1080;" TargetMode="External"/><Relationship Id="rId2" Type="http://schemas.openxmlformats.org/officeDocument/2006/relationships/hyperlink" Target="http://si-sv.com/Posobiya/vved_v_ped/seminari.htm#&#1047;&#1072;&#1085;&#1103;&#1090;&#1080;&#1077;_1._&#1057;&#1074;&#1086;&#1077;&#1086;&#1073;&#1088;&#1072;&#1079;&#1080;&#1077;_&#1087;&#1077;&#1076;&#1072;&#1075;&#1086;&#1075;&#1080;&#1095;&#1077;&#1089;&#1082;&#1086;&#1081;_&#1087;&#1088;&#1086;&#1092;&#1077;&#1089;&#1089;&#1080;&#1080;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Posobiya/vved_v_ped/tema_1.htm#&#1053;&#1086;&#1074;&#1099;&#1077;_&#1090;&#1077;&#1088;&#1084;&#1080;&#1085;&#1099;" TargetMode="External"/><Relationship Id="rId4" Type="http://schemas.openxmlformats.org/officeDocument/2006/relationships/hyperlink" Target="http://si-sv.com/Posobiya/vved_v_ped/tema_1.htm#&#1050;&#1086;&#1085;&#1090;&#1088;&#1086;&#1083;&#1100;&#1085;&#1099;&#1077;_&#1074;&#1086;&#1087;&#1088;&#1086;&#1089;&#1099;_&#1080;_&#1079;&#1072;&#1076;&#1072;&#1085;&#1080;&#1103;_&#1087;&#1086;_&#1090;&#1077;&#1084;&#1077;_&#1057;&#1074;&#1086;&#1077;&#1086;&#1073;&#1088;&#1072;&#1079;&#1080;&#1077;_&#1087;&#1077;&#1076;&#1072;&#1075;&#1086;&#1075;&#1080;&#1095;&#1077;&#1089;&#1082;&#1086;&#1081;_&#1087;&#1088;&#1086;&#1092;&#1077;&#1089;&#1089;&#1080;&#1080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43365"/>
            <a:ext cx="849694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Своеобразие педагогической профессии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sz="1400" dirty="0" smtClean="0"/>
          </a:p>
          <a:p>
            <a:pPr algn="ctr"/>
            <a:r>
              <a:rPr lang="ru-RU" sz="3200" b="1" dirty="0" smtClean="0"/>
              <a:t>План</a:t>
            </a:r>
          </a:p>
          <a:p>
            <a:pPr algn="ctr"/>
            <a:endParaRPr lang="ru-RU" sz="1600" b="1" dirty="0" smtClean="0"/>
          </a:p>
          <a:p>
            <a:pPr indent="457200">
              <a:spcAft>
                <a:spcPts val="1200"/>
              </a:spcAft>
            </a:pPr>
            <a:r>
              <a:rPr lang="ru-RU" sz="3200" dirty="0" smtClean="0">
                <a:hlinkClick r:id="rId2" action="ppaction://hlinksldjump"/>
              </a:rPr>
              <a:t>1. Гуманистическая природа педагогической деятельности</a:t>
            </a:r>
            <a:r>
              <a:rPr lang="ru-RU" sz="3200" dirty="0" smtClean="0"/>
              <a:t> </a:t>
            </a:r>
          </a:p>
          <a:p>
            <a:pPr indent="457200">
              <a:spcAft>
                <a:spcPts val="1200"/>
              </a:spcAft>
            </a:pPr>
            <a:r>
              <a:rPr lang="ru-RU" sz="3200" dirty="0" smtClean="0">
                <a:hlinkClick r:id="rId3" action="ppaction://hlinksldjump"/>
              </a:rPr>
              <a:t>2. Специфика педагогической деятельности</a:t>
            </a:r>
            <a:endParaRPr lang="ru-RU" sz="3200" dirty="0" smtClean="0"/>
          </a:p>
          <a:p>
            <a:pPr indent="457200">
              <a:spcAft>
                <a:spcPts val="1200"/>
              </a:spcAft>
            </a:pPr>
            <a:r>
              <a:rPr lang="ru-RU" sz="3200" dirty="0" smtClean="0">
                <a:hlinkClick r:id="rId4" action="ppaction://hlinksldjump"/>
              </a:rPr>
              <a:t>3. Структура педагогической деятельности</a:t>
            </a:r>
            <a:r>
              <a:rPr lang="ru-RU" sz="3200" dirty="0" smtClean="0"/>
              <a:t> </a:t>
            </a:r>
          </a:p>
          <a:p>
            <a:pPr indent="457200">
              <a:spcAft>
                <a:spcPts val="1200"/>
              </a:spcAft>
            </a:pPr>
            <a:r>
              <a:rPr lang="ru-RU" sz="3200" dirty="0" smtClean="0">
                <a:hlinkClick r:id="rId5" action="ppaction://hlinksldjump"/>
              </a:rPr>
              <a:t>4. Педагогическое общение</a:t>
            </a:r>
            <a:r>
              <a:rPr lang="ru-RU" sz="3200" dirty="0" smtClean="0"/>
              <a:t> </a:t>
            </a:r>
          </a:p>
          <a:p>
            <a:pPr indent="457200">
              <a:spcAft>
                <a:spcPts val="1200"/>
              </a:spcAft>
            </a:pPr>
            <a:endParaRPr lang="ru-RU" sz="2000" dirty="0" smtClean="0"/>
          </a:p>
          <a:p>
            <a:pPr>
              <a:spcAft>
                <a:spcPts val="1200"/>
              </a:spcAft>
            </a:pPr>
            <a:r>
              <a:rPr lang="ru-RU" sz="1600" b="1" dirty="0" smtClean="0">
                <a:hlinkClick r:id="rId6" action="ppaction://hlinksldjump"/>
              </a:rPr>
              <a:t>Для самостоятельной работы студентов</a:t>
            </a:r>
            <a:endParaRPr lang="ru-RU" sz="1600" b="1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</a:t>
            </a:fld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364088" y="6381328"/>
            <a:ext cx="35283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7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423123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1. Гуманистическая природа педагогической деятельности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997839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Педагогическая деятельность</a:t>
            </a:r>
            <a:r>
              <a:rPr lang="ru-RU" sz="2800" dirty="0" smtClean="0"/>
              <a:t> – это особая сфера деятельности, направленная на передачу новому поколению человечества опыта, накопленного предыдущими поколениями. </a:t>
            </a:r>
          </a:p>
          <a:p>
            <a:endParaRPr lang="ru-RU" sz="2800" dirty="0"/>
          </a:p>
          <a:p>
            <a:pPr algn="r"/>
            <a:r>
              <a:rPr lang="ru-RU" sz="2800" dirty="0" smtClean="0"/>
              <a:t>Педагогическая деятельность представляет собой управление деятельностью воспитанника и процессом взаимодействия с ним с целью его воспитания и обучения, развития его как личности.</a:t>
            </a:r>
            <a:endParaRPr lang="ru-RU" sz="2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35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22875"/>
            <a:ext cx="7864475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3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41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14"/>
          <p:cNvSpPr>
            <a:spLocks noChangeArrowheads="1"/>
          </p:cNvSpPr>
          <p:nvPr/>
        </p:nvSpPr>
        <p:spPr bwMode="auto">
          <a:xfrm>
            <a:off x="395288" y="115888"/>
            <a:ext cx="83534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200" b="1" dirty="0">
                <a:solidFill>
                  <a:srgbClr val="00B0F0"/>
                </a:solidFill>
              </a:rPr>
              <a:t>Становление педагогической деятельности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288" y="2997200"/>
            <a:ext cx="2663825" cy="10080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Род, племя, общество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59113" y="1989138"/>
            <a:ext cx="2665412" cy="100806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Семья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24525" y="981075"/>
            <a:ext cx="2663825" cy="10080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Государство</a:t>
            </a:r>
          </a:p>
        </p:txBody>
      </p:sp>
      <p:sp>
        <p:nvSpPr>
          <p:cNvPr id="7" name="Прямоугольник 6"/>
          <p:cNvSpPr/>
          <p:nvPr/>
        </p:nvSpPr>
        <p:spPr>
          <a:xfrm rot="20343049">
            <a:off x="101600" y="1376363"/>
            <a:ext cx="5294313" cy="83502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Социальные потребности</a:t>
            </a:r>
          </a:p>
        </p:txBody>
      </p:sp>
      <p:sp>
        <p:nvSpPr>
          <p:cNvPr id="8" name="Стрелка вниз 7"/>
          <p:cNvSpPr/>
          <p:nvPr/>
        </p:nvSpPr>
        <p:spPr>
          <a:xfrm rot="20147299">
            <a:off x="1981200" y="4130675"/>
            <a:ext cx="431800" cy="8032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 rot="20147299">
            <a:off x="4311650" y="3116263"/>
            <a:ext cx="431800" cy="9286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20147299">
            <a:off x="6516688" y="2085975"/>
            <a:ext cx="431800" cy="10302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211638" y="5661025"/>
            <a:ext cx="4681537" cy="6477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Личностные потребности</a:t>
            </a:r>
          </a:p>
        </p:txBody>
      </p:sp>
      <p:sp>
        <p:nvSpPr>
          <p:cNvPr id="12" name="Стрелка вниз 11"/>
          <p:cNvSpPr/>
          <p:nvPr/>
        </p:nvSpPr>
        <p:spPr>
          <a:xfrm rot="9421872">
            <a:off x="6319838" y="4700588"/>
            <a:ext cx="431800" cy="9286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20280644">
            <a:off x="1327150" y="3398838"/>
            <a:ext cx="7670800" cy="2160587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solidFill>
                  <a:schemeClr val="tx1"/>
                </a:solidFill>
              </a:rPr>
              <a:t>Педагогическая деятельность</a:t>
            </a: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4</a:t>
            </a:fld>
            <a:endParaRPr lang="ru-RU"/>
          </a:p>
        </p:txBody>
      </p:sp>
      <p:sp>
        <p:nvSpPr>
          <p:cNvPr id="15" name="Управляющая кнопка: домой 1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32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0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2. Специфика педагогической 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деятельности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55650" y="4077072"/>
            <a:ext cx="7596188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ts val="2400"/>
              </a:spcBef>
            </a:pPr>
            <a:r>
              <a:rPr lang="ru-RU" altLang="ru-RU" sz="3200" b="1" dirty="0">
                <a:solidFill>
                  <a:srgbClr val="00B0F0"/>
                </a:solidFill>
                <a:cs typeface="Times New Roman" pitchFamily="18" charset="0"/>
              </a:rPr>
              <a:t>Субъект педагогической деятельности </a:t>
            </a:r>
            <a:r>
              <a:rPr lang="ru-RU" altLang="ru-RU" sz="3200" dirty="0">
                <a:cs typeface="Times New Roman" pitchFamily="18" charset="0"/>
              </a:rPr>
              <a:t>– педагог. </a:t>
            </a:r>
          </a:p>
          <a:p>
            <a:pPr>
              <a:spcBef>
                <a:spcPts val="2400"/>
              </a:spcBef>
            </a:pPr>
            <a:r>
              <a:rPr lang="ru-RU" altLang="ru-RU" sz="3200" b="1" dirty="0">
                <a:solidFill>
                  <a:srgbClr val="00B0F0"/>
                </a:solidFill>
                <a:cs typeface="Times New Roman" pitchFamily="18" charset="0"/>
              </a:rPr>
              <a:t>Объект педагогической деятельности</a:t>
            </a:r>
            <a:r>
              <a:rPr lang="ru-RU" altLang="ru-RU" sz="3200" dirty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ru-RU" altLang="ru-RU" sz="3200" dirty="0">
                <a:cs typeface="Times New Roman" pitchFamily="18" charset="0"/>
              </a:rPr>
              <a:t>– личность </a:t>
            </a:r>
            <a:r>
              <a:rPr lang="ru-RU" altLang="ru-RU" sz="3200" dirty="0" smtClean="0">
                <a:cs typeface="Times New Roman" pitchFamily="18" charset="0"/>
              </a:rPr>
              <a:t>воспитанника</a:t>
            </a:r>
            <a:r>
              <a:rPr lang="ru-RU" altLang="ru-RU" sz="3200" dirty="0">
                <a:cs typeface="Times New Roman" pitchFamily="18" charset="0"/>
              </a:rPr>
              <a:t>. </a:t>
            </a:r>
          </a:p>
        </p:txBody>
      </p:sp>
      <p:sp>
        <p:nvSpPr>
          <p:cNvPr id="3" name="Овал 2"/>
          <p:cNvSpPr/>
          <p:nvPr/>
        </p:nvSpPr>
        <p:spPr>
          <a:xfrm>
            <a:off x="539552" y="1166963"/>
            <a:ext cx="2801206" cy="28083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Субъект деятель-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ности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868144" y="1141736"/>
            <a:ext cx="2801206" cy="280831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Объект деятель-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ности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340758" y="2545892"/>
            <a:ext cx="2527386" cy="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239539" y="1844824"/>
            <a:ext cx="27726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</a:rPr>
              <a:t>Деятельность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5</a:t>
            </a:fld>
            <a:endParaRPr lang="ru-RU"/>
          </a:p>
        </p:txBody>
      </p:sp>
      <p:sp>
        <p:nvSpPr>
          <p:cNvPr id="10" name="Управляющая кнопка: домой 9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73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432699" y="620688"/>
            <a:ext cx="8135937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ts val="1200"/>
              </a:spcBef>
            </a:pPr>
            <a:r>
              <a:rPr lang="ru-RU" altLang="ru-RU" sz="3200" dirty="0">
                <a:cs typeface="Times New Roman" pitchFamily="18" charset="0"/>
              </a:rPr>
              <a:t>Условием успешности педагогической деятельности является активность самого </a:t>
            </a:r>
            <a:r>
              <a:rPr lang="ru-RU" altLang="ru-RU" sz="3200" dirty="0" smtClean="0">
                <a:cs typeface="Times New Roman" pitchFamily="18" charset="0"/>
              </a:rPr>
              <a:t>воспитанника </a:t>
            </a:r>
            <a:r>
              <a:rPr lang="ru-RU" altLang="ru-RU" sz="3200" dirty="0">
                <a:cs typeface="Times New Roman" pitchFamily="18" charset="0"/>
              </a:rPr>
              <a:t>его в обучении и воспитании. </a:t>
            </a:r>
          </a:p>
          <a:p>
            <a:pPr>
              <a:spcBef>
                <a:spcPts val="1200"/>
              </a:spcBef>
            </a:pPr>
            <a:r>
              <a:rPr lang="ru-RU" altLang="ru-RU" sz="3200" dirty="0">
                <a:cs typeface="Times New Roman" pitchFamily="18" charset="0"/>
              </a:rPr>
              <a:t>Поэтому </a:t>
            </a:r>
            <a:r>
              <a:rPr lang="ru-RU" altLang="ru-RU" sz="3200" b="1" dirty="0" smtClean="0">
                <a:solidFill>
                  <a:srgbClr val="00B0F0"/>
                </a:solidFill>
                <a:cs typeface="Times New Roman" pitchFamily="18" charset="0"/>
              </a:rPr>
              <a:t>воспитанник </a:t>
            </a:r>
            <a:r>
              <a:rPr lang="ru-RU" altLang="ru-RU" sz="3200" b="1" dirty="0">
                <a:solidFill>
                  <a:srgbClr val="00B0F0"/>
                </a:solidFill>
                <a:cs typeface="Times New Roman" pitchFamily="18" charset="0"/>
              </a:rPr>
              <a:t>– не только объект педагогического воздействия, но и субъект познания и самовоспитания</a:t>
            </a:r>
            <a:r>
              <a:rPr lang="ru-RU" altLang="ru-RU" sz="3200" dirty="0">
                <a:cs typeface="Times New Roman" pitchFamily="18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4437112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dirty="0" smtClean="0"/>
              <a:t>Педагог и воспитанник (ученик, студент, обучающийся) являются </a:t>
            </a:r>
          </a:p>
          <a:p>
            <a:pPr algn="r"/>
            <a:r>
              <a:rPr lang="ru-RU" sz="3200" b="1" dirty="0" smtClean="0">
                <a:solidFill>
                  <a:srgbClr val="00B0F0"/>
                </a:solidFill>
              </a:rPr>
              <a:t>участниками педагогического процесса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6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94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132" y="1052736"/>
            <a:ext cx="86947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1. </a:t>
            </a:r>
            <a:r>
              <a:rPr lang="ru-RU" sz="3200" b="1" dirty="0" smtClean="0"/>
              <a:t>Цель</a:t>
            </a:r>
            <a:r>
              <a:rPr lang="ru-RU" sz="3200" dirty="0" smtClean="0"/>
              <a:t> – формирование личности человека.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2. </a:t>
            </a:r>
            <a:r>
              <a:rPr lang="ru-RU" sz="3200" b="1" dirty="0" smtClean="0"/>
              <a:t>Результат</a:t>
            </a:r>
            <a:r>
              <a:rPr lang="ru-RU" sz="3200" dirty="0" smtClean="0"/>
              <a:t> – личность, полезная и успешная в обществе. 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3132" y="116632"/>
            <a:ext cx="8663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Особенности педагогической профессии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3132" y="3466594"/>
            <a:ext cx="886234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3. </a:t>
            </a:r>
            <a:r>
              <a:rPr lang="ru-RU" sz="3200" b="1" dirty="0" smtClean="0"/>
              <a:t>Основные функции</a:t>
            </a:r>
            <a:r>
              <a:rPr lang="ru-RU" sz="3200" dirty="0" smtClean="0"/>
              <a:t>: </a:t>
            </a:r>
          </a:p>
          <a:p>
            <a:r>
              <a:rPr lang="ru-RU" sz="3200" dirty="0" smtClean="0"/>
              <a:t>- </a:t>
            </a:r>
            <a:r>
              <a:rPr lang="ru-RU" sz="3200" i="1" dirty="0" smtClean="0"/>
              <a:t>адаптивная</a:t>
            </a:r>
            <a:r>
              <a:rPr lang="ru-RU" sz="3200" dirty="0" smtClean="0"/>
              <a:t> </a:t>
            </a:r>
            <a:r>
              <a:rPr lang="ru-RU" sz="2800" dirty="0" smtClean="0"/>
              <a:t>(приспособление (адаптация) воспитанника к конкретным социальным и культурным условиями); </a:t>
            </a:r>
          </a:p>
          <a:p>
            <a:r>
              <a:rPr lang="ru-RU" sz="3200" dirty="0" smtClean="0"/>
              <a:t>- </a:t>
            </a:r>
            <a:r>
              <a:rPr lang="ru-RU" sz="3200" i="1" dirty="0" smtClean="0"/>
              <a:t>гуманистическая</a:t>
            </a:r>
            <a:r>
              <a:rPr lang="ru-RU" sz="3200" dirty="0" smtClean="0"/>
              <a:t>, «</a:t>
            </a:r>
            <a:r>
              <a:rPr lang="ru-RU" sz="3200" dirty="0" err="1" smtClean="0"/>
              <a:t>человекообразующая</a:t>
            </a:r>
            <a:r>
              <a:rPr lang="ru-RU" sz="3200" dirty="0" smtClean="0"/>
              <a:t>» </a:t>
            </a:r>
            <a:r>
              <a:rPr lang="ru-RU" sz="2800" dirty="0" smtClean="0"/>
              <a:t>(развитие личности, творческой индивидуальности)</a:t>
            </a:r>
            <a:r>
              <a:rPr lang="ru-RU" sz="3200" dirty="0" smtClean="0"/>
              <a:t>. </a:t>
            </a:r>
            <a:endParaRPr lang="ru-RU" sz="320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7</a:t>
            </a:fld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42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132" y="116632"/>
            <a:ext cx="8663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Особенности педагогической профессии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3131" y="908720"/>
            <a:ext cx="866344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4. </a:t>
            </a:r>
            <a:r>
              <a:rPr lang="ru-RU" sz="3200" b="1" dirty="0" smtClean="0"/>
              <a:t>Коллективный </a:t>
            </a:r>
            <a:r>
              <a:rPr lang="ru-RU" sz="3200" b="1" dirty="0"/>
              <a:t>характер деятельности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проявляется в том, что… </a:t>
            </a:r>
          </a:p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результат деятельности – личность – является итогом труда нескольких субъектов (педагогов, семьи, социального окружения, самого ребёнка), образовательный процесс осуществляется в подавляющем большинстве случаев в коллективе воспитанников, который является мощным фактором воспитания;</a:t>
            </a:r>
          </a:p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- образовательный процесс направлен на подготовку личности к пребыванию в коллективе и обществе.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8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2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132" y="116632"/>
            <a:ext cx="8663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Особенности педагогической профессии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628800"/>
            <a:ext cx="864096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5. </a:t>
            </a:r>
            <a:r>
              <a:rPr lang="ru-RU" sz="3200" b="1" dirty="0" smtClean="0"/>
              <a:t>Творческий характер труда</a:t>
            </a:r>
          </a:p>
          <a:p>
            <a:endParaRPr lang="ru-RU" dirty="0"/>
          </a:p>
          <a:p>
            <a:r>
              <a:rPr lang="ru-RU" sz="2400" dirty="0" smtClean="0"/>
              <a:t>проявляется в различных компонентах педагогической деятельности: </a:t>
            </a:r>
          </a:p>
          <a:p>
            <a:r>
              <a:rPr lang="ru-RU" sz="2400" dirty="0" smtClean="0"/>
              <a:t>   - в анализе педагогической ситуации, </a:t>
            </a:r>
          </a:p>
          <a:p>
            <a:r>
              <a:rPr lang="ru-RU" sz="2400" dirty="0" smtClean="0"/>
              <a:t>   - в постановке и решении педагогических задач, </a:t>
            </a:r>
          </a:p>
          <a:p>
            <a:r>
              <a:rPr lang="ru-RU" sz="2400" dirty="0" smtClean="0"/>
              <a:t>   - в организации своей деятельности и деятельности учащихся.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9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12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010842"/>
            <a:ext cx="82089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Педагогическое творчество</a:t>
            </a:r>
            <a:r>
              <a:rPr lang="ru-RU" sz="2800" dirty="0" smtClean="0"/>
              <a:t> – процесс решения педагогических задач в меняющихся обстоятельствах (В.А. </a:t>
            </a:r>
            <a:r>
              <a:rPr lang="ru-RU" sz="2800" dirty="0" err="1" smtClean="0"/>
              <a:t>Сластенин</a:t>
            </a:r>
            <a:r>
              <a:rPr lang="ru-RU" sz="2800" dirty="0" smtClean="0"/>
              <a:t>, И.Ф. Исаев и др.).</a:t>
            </a:r>
          </a:p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Основой педагогического творчества является творческий потенциал личности педагога, который формируется на основе накопленного педагогом жизненного опыта, психолого-педагогических и предметных знаний, а также новых идей, умений и навыков, усвоенных в результате саморазвития.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10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35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908720"/>
            <a:ext cx="903649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6. </a:t>
            </a:r>
            <a:r>
              <a:rPr lang="ru-RU" sz="3200" b="1" dirty="0" smtClean="0"/>
              <a:t>Взаимодействие субъекта с объектом деятельности  </a:t>
            </a:r>
          </a:p>
          <a:p>
            <a:endParaRPr lang="ru-RU" dirty="0"/>
          </a:p>
          <a:p>
            <a:r>
              <a:rPr lang="ru-RU" sz="2800" dirty="0" smtClean="0"/>
              <a:t>Педагог… </a:t>
            </a:r>
          </a:p>
          <a:p>
            <a:r>
              <a:rPr lang="ru-RU" sz="2800" dirty="0" smtClean="0"/>
              <a:t>     - управляет процессом образования, воспитания и развития; </a:t>
            </a:r>
          </a:p>
          <a:p>
            <a:r>
              <a:rPr lang="ru-RU" sz="2800" dirty="0"/>
              <a:t> </a:t>
            </a:r>
            <a:r>
              <a:rPr lang="ru-RU" sz="2800" dirty="0" smtClean="0"/>
              <a:t>    - стремится удовлетворить образовательные потребности ученика. </a:t>
            </a:r>
          </a:p>
          <a:p>
            <a:endParaRPr lang="ru-RU" sz="2800" dirty="0"/>
          </a:p>
          <a:p>
            <a:r>
              <a:rPr lang="ru-RU" sz="2800" dirty="0" smtClean="0"/>
              <a:t>Иначе говоря, педагог оказывает ученикам образовательную услугу, но для этого должен эффективно управлять их деятельностью.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3132" y="116632"/>
            <a:ext cx="8663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Особенности педагогической профессии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11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93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5405" y="2852936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7. </a:t>
            </a:r>
            <a:r>
              <a:rPr lang="ru-RU" sz="3200" b="1" dirty="0" smtClean="0"/>
              <a:t>Оценивание результатов труда </a:t>
            </a:r>
            <a:r>
              <a:rPr lang="ru-RU" sz="3200" dirty="0" smtClean="0"/>
              <a:t>– </a:t>
            </a:r>
          </a:p>
          <a:p>
            <a:pPr algn="r"/>
            <a:r>
              <a:rPr lang="ru-RU" sz="3200" dirty="0" smtClean="0"/>
              <a:t>по </a:t>
            </a:r>
            <a:r>
              <a:rPr lang="ru-RU" sz="3200" dirty="0"/>
              <a:t>достижениям </a:t>
            </a:r>
            <a:r>
              <a:rPr lang="ru-RU" sz="3200" dirty="0" smtClean="0"/>
              <a:t>учеников</a:t>
            </a:r>
            <a:r>
              <a:rPr lang="ru-RU" sz="3200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3132" y="116632"/>
            <a:ext cx="8663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Особенности педагогической профессии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12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85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50825" y="333375"/>
            <a:ext cx="8497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600" b="1" dirty="0">
                <a:solidFill>
                  <a:srgbClr val="FF0000"/>
                </a:solidFill>
              </a:rPr>
              <a:t>3. Структура педагогической 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деятельности</a:t>
            </a:r>
            <a:endParaRPr lang="ru-RU" alt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755650" y="4293320"/>
            <a:ext cx="81375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dirty="0"/>
              <a:t>В психологии основные компоненты структуры деятельности – это цель, мотивы, действия и результат.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23850" y="1916832"/>
            <a:ext cx="85693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b="1" dirty="0">
                <a:solidFill>
                  <a:srgbClr val="00B0F0"/>
                </a:solidFill>
              </a:rPr>
              <a:t>Структура</a:t>
            </a:r>
            <a:r>
              <a:rPr lang="ru-RU" altLang="ru-RU" sz="3200" b="1" dirty="0"/>
              <a:t> </a:t>
            </a:r>
            <a:r>
              <a:rPr lang="ru-RU" altLang="ru-RU" sz="3200" dirty="0"/>
              <a:t>(лат. </a:t>
            </a:r>
            <a:r>
              <a:rPr lang="ru-RU" altLang="ru-RU" sz="3200" i="1" dirty="0" err="1"/>
              <a:t>structure</a:t>
            </a:r>
            <a:r>
              <a:rPr lang="ru-RU" altLang="ru-RU" sz="3200" dirty="0"/>
              <a:t> - строение, расположение, порядок) - совокупность внутренних связей, строение, внутреннее устройство объекта.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13</a:t>
            </a:fld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35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403350" y="188913"/>
            <a:ext cx="62182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ru-RU" sz="3200" b="1">
                <a:solidFill>
                  <a:srgbClr val="00B0F0"/>
                </a:solidFill>
              </a:rPr>
              <a:t>Структура деятельности человека</a:t>
            </a:r>
            <a:endParaRPr lang="ru-RU" altLang="ru-RU" sz="320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413" y="1628775"/>
            <a:ext cx="4248150" cy="374491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solidFill>
                  <a:schemeClr val="tx1"/>
                </a:solidFill>
              </a:rPr>
              <a:t>Деятельность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84888" y="1196975"/>
            <a:ext cx="2663825" cy="10080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Действия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и операции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388" y="5013325"/>
            <a:ext cx="3024187" cy="7191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Потребность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388" y="2997200"/>
            <a:ext cx="2663825" cy="14398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Мотив (побуждает и направляет)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388" y="1196975"/>
            <a:ext cx="4464050" cy="1295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Цель (представление о желаемом результате)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084888" y="2492375"/>
            <a:ext cx="2663825" cy="6572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Средства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300788" y="3429000"/>
            <a:ext cx="2447925" cy="8096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Предмет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19700" y="4581525"/>
            <a:ext cx="3554413" cy="15843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Результат (удовлетворяет потребность)</a:t>
            </a: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14</a:t>
            </a:fld>
            <a:endParaRPr lang="ru-RU"/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27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539750" y="333375"/>
            <a:ext cx="75612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b="1" dirty="0">
                <a:solidFill>
                  <a:srgbClr val="00B0F0"/>
                </a:solidFill>
              </a:rPr>
              <a:t>Структура педагогической деятельности по Н.В. Кузьминой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4213" y="2924175"/>
            <a:ext cx="3311525" cy="11525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solidFill>
                  <a:schemeClr val="tx1"/>
                </a:solidFill>
              </a:rPr>
              <a:t>Педагогическая деятельность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32363" y="1484313"/>
            <a:ext cx="3600450" cy="10080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Конструктивный компонент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2363" y="2924175"/>
            <a:ext cx="3600450" cy="10779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Организаторский компонент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32363" y="4437063"/>
            <a:ext cx="3562350" cy="10779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Коммуникативный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/>
              <a:t>компонент</a:t>
            </a:r>
          </a:p>
        </p:txBody>
      </p:sp>
      <p:sp>
        <p:nvSpPr>
          <p:cNvPr id="12" name="Левая круглая скобка 11"/>
          <p:cNvSpPr/>
          <p:nvPr/>
        </p:nvSpPr>
        <p:spPr>
          <a:xfrm>
            <a:off x="4500563" y="1989138"/>
            <a:ext cx="431800" cy="2952750"/>
          </a:xfrm>
          <a:prstGeom prst="leftBracket">
            <a:avLst>
              <a:gd name="adj" fmla="val 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3995738" y="3573463"/>
            <a:ext cx="93662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15</a:t>
            </a:fld>
            <a:endParaRPr lang="ru-RU"/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92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50" y="260350"/>
            <a:ext cx="8424863" cy="59705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Конструктивная деятельность:</a:t>
            </a:r>
            <a:r>
              <a:rPr lang="ru-RU" sz="3200" b="1" dirty="0">
                <a:latin typeface="+mn-lt"/>
              </a:rPr>
              <a:t>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конструктивно-содержательная (отбор и композиция учебного материала, планирование и построение педагогического процесса);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конструктивно-оперативная (планирование своих действий и действий учащихся);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конструктивно-материальная (проектирование учебно-материальной базы педагогического процесса).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A2EA00-8B0D-432F-BEBB-ED06A6C9708C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40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755650" y="1844675"/>
            <a:ext cx="78486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b="1" dirty="0">
                <a:solidFill>
                  <a:srgbClr val="00B0F0"/>
                </a:solidFill>
              </a:rPr>
              <a:t>Организаторская деятельность </a:t>
            </a:r>
            <a:r>
              <a:rPr lang="ru-RU" altLang="ru-RU" sz="3200" dirty="0"/>
              <a:t>предполагает выполнение системы действий, направленных на включение учащихся в различные виды деятельности, создание коллектива и организацию совместной </a:t>
            </a:r>
            <a:r>
              <a:rPr lang="ru-RU" altLang="ru-RU" sz="3200" dirty="0" smtClean="0"/>
              <a:t>работы. </a:t>
            </a:r>
            <a:endParaRPr lang="ru-RU" alt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17</a:t>
            </a:fld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56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611188" y="1773238"/>
            <a:ext cx="7993062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3200" b="1" dirty="0">
                <a:solidFill>
                  <a:srgbClr val="00B0F0"/>
                </a:solidFill>
              </a:rPr>
              <a:t>Коммуникативная деятельность </a:t>
            </a:r>
            <a:r>
              <a:rPr lang="ru-RU" altLang="ru-RU" sz="3200" dirty="0"/>
              <a:t>направлена на установление педагогически целесообразных отношений педагога с воспитанниками, </a:t>
            </a:r>
            <a:r>
              <a:rPr lang="ru-RU" altLang="ru-RU" sz="3200" dirty="0" smtClean="0"/>
              <a:t>с другими </a:t>
            </a:r>
            <a:r>
              <a:rPr lang="ru-RU" altLang="ru-RU" sz="3200" dirty="0"/>
              <a:t>педагогами школы, </a:t>
            </a:r>
            <a:r>
              <a:rPr lang="ru-RU" altLang="ru-RU" sz="3200" dirty="0" smtClean="0"/>
              <a:t>с представителями </a:t>
            </a:r>
            <a:r>
              <a:rPr lang="ru-RU" altLang="ru-RU" sz="3200" dirty="0"/>
              <a:t>общественности, </a:t>
            </a:r>
            <a:r>
              <a:rPr lang="ru-RU" altLang="ru-RU" sz="3200" dirty="0" smtClean="0"/>
              <a:t>с родителями</a:t>
            </a:r>
            <a:r>
              <a:rPr lang="ru-RU" altLang="ru-RU" sz="3200" dirty="0"/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18</a:t>
            </a:fld>
            <a:endParaRPr lang="ru-RU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44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16832"/>
            <a:ext cx="86409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Педагогическое общение</a:t>
            </a:r>
            <a:r>
              <a:rPr lang="ru-RU" sz="3200" dirty="0"/>
              <a:t> – это общение, способствующее решению педагогических задач. </a:t>
            </a:r>
            <a:endParaRPr lang="ru-RU" sz="3200" dirty="0" smtClean="0"/>
          </a:p>
          <a:p>
            <a:endParaRPr lang="ru-RU" sz="3200" dirty="0"/>
          </a:p>
          <a:p>
            <a:r>
              <a:rPr lang="ru-RU" sz="3200" dirty="0" smtClean="0"/>
              <a:t>Является </a:t>
            </a:r>
            <a:r>
              <a:rPr lang="ru-RU" sz="3200" dirty="0"/>
              <a:t>основой педагогической деятельности, поскольку без него вообще немыслим педагогический процесс, не может быть реализована любая методика.</a:t>
            </a:r>
            <a:r>
              <a:rPr lang="ru-RU" sz="2800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260648"/>
            <a:ext cx="63371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7200">
              <a:spcAft>
                <a:spcPts val="1200"/>
              </a:spcAft>
            </a:pPr>
            <a:r>
              <a:rPr lang="ru-RU" sz="3600" b="1" dirty="0" smtClean="0">
                <a:solidFill>
                  <a:srgbClr val="FF0000"/>
                </a:solidFill>
              </a:rPr>
              <a:t>4</a:t>
            </a:r>
            <a:r>
              <a:rPr lang="ru-RU" sz="3600" b="1" dirty="0">
                <a:solidFill>
                  <a:srgbClr val="FF0000"/>
                </a:solidFill>
              </a:rPr>
              <a:t>. Педагогическое общение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19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5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44824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Педагогическое </a:t>
            </a:r>
            <a:r>
              <a:rPr lang="ru-RU" sz="3200" dirty="0"/>
              <a:t>общение </a:t>
            </a:r>
            <a:r>
              <a:rPr lang="ru-RU" sz="3200" dirty="0" smtClean="0"/>
              <a:t>– сложный </a:t>
            </a:r>
            <a:r>
              <a:rPr lang="ru-RU" sz="3200" dirty="0"/>
              <a:t>процесс, в котором педагог не «просто общается», он ещё и управляет коммуникативной деятельностью (общением) </a:t>
            </a:r>
            <a:r>
              <a:rPr lang="ru-RU" sz="3200" dirty="0" smtClean="0"/>
              <a:t>воспитанников, </a:t>
            </a:r>
            <a:r>
              <a:rPr lang="ru-RU" sz="3200" dirty="0"/>
              <a:t>решая задачи их обучения и воспитания, развития их личности. 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20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91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76672"/>
            <a:ext cx="892899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 dirty="0" smtClean="0"/>
              <a:t>Условия</a:t>
            </a:r>
            <a:r>
              <a:rPr lang="ru-RU" sz="3200" dirty="0" smtClean="0"/>
              <a:t>, при которых общение становится педагогическим:</a:t>
            </a:r>
            <a:r>
              <a:rPr lang="ru-RU" sz="3200" dirty="0"/>
              <a:t> </a:t>
            </a:r>
            <a:endParaRPr lang="ru-RU" sz="3200" dirty="0" smtClean="0"/>
          </a:p>
          <a:p>
            <a:pPr marL="540000">
              <a:spcBef>
                <a:spcPts val="1200"/>
              </a:spcBef>
            </a:pPr>
            <a:r>
              <a:rPr lang="ru-RU" sz="3200" dirty="0" smtClean="0"/>
              <a:t>- </a:t>
            </a:r>
            <a:r>
              <a:rPr lang="ru-RU" sz="3200" dirty="0"/>
              <a:t>постановка педагогических задач; </a:t>
            </a:r>
            <a:endParaRPr lang="ru-RU" sz="3200" dirty="0" smtClean="0"/>
          </a:p>
          <a:p>
            <a:pPr marL="540000">
              <a:spcBef>
                <a:spcPts val="1200"/>
              </a:spcBef>
            </a:pPr>
            <a:r>
              <a:rPr lang="ru-RU" sz="3200" dirty="0" smtClean="0"/>
              <a:t>- определение </a:t>
            </a:r>
            <a:r>
              <a:rPr lang="ru-RU" sz="3200" dirty="0"/>
              <a:t>путей и способов их решения; </a:t>
            </a:r>
            <a:endParaRPr lang="ru-RU" sz="3200" dirty="0" smtClean="0"/>
          </a:p>
          <a:p>
            <a:pPr marL="540000">
              <a:spcBef>
                <a:spcPts val="1200"/>
              </a:spcBef>
            </a:pPr>
            <a:r>
              <a:rPr lang="ru-RU" sz="3200" dirty="0" smtClean="0"/>
              <a:t>- планирование </a:t>
            </a:r>
            <a:r>
              <a:rPr lang="ru-RU" sz="3200" dirty="0"/>
              <a:t>общения как процесса решения поставленных задач; </a:t>
            </a:r>
            <a:endParaRPr lang="ru-RU" sz="3200" dirty="0" smtClean="0"/>
          </a:p>
          <a:p>
            <a:pPr marL="540000">
              <a:spcBef>
                <a:spcPts val="1200"/>
              </a:spcBef>
            </a:pPr>
            <a:r>
              <a:rPr lang="ru-RU" sz="3200" dirty="0" smtClean="0"/>
              <a:t>- реализация </a:t>
            </a:r>
            <a:r>
              <a:rPr lang="ru-RU" sz="3200" dirty="0"/>
              <a:t>плана общения в педагогической деятельности; </a:t>
            </a:r>
            <a:endParaRPr lang="ru-RU" sz="3200" dirty="0" smtClean="0"/>
          </a:p>
          <a:p>
            <a:pPr marL="540000">
              <a:spcBef>
                <a:spcPts val="1200"/>
              </a:spcBef>
            </a:pPr>
            <a:r>
              <a:rPr lang="ru-RU" sz="3200" dirty="0" smtClean="0"/>
              <a:t>- </a:t>
            </a:r>
            <a:r>
              <a:rPr lang="ru-RU" sz="3200" dirty="0"/>
              <a:t>анализ и оценивание результатов общения. 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21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61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0038" y="188640"/>
            <a:ext cx="856895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Стадии</a:t>
            </a:r>
            <a:r>
              <a:rPr lang="ru-RU" sz="3200" b="1" dirty="0">
                <a:solidFill>
                  <a:srgbClr val="00B0F0"/>
                </a:solidFill>
              </a:rPr>
              <a:t> </a:t>
            </a:r>
            <a:r>
              <a:rPr lang="ru-RU" sz="3200" b="1" dirty="0" smtClean="0">
                <a:solidFill>
                  <a:srgbClr val="00B0F0"/>
                </a:solidFill>
              </a:rPr>
              <a:t>(этапы) педагогического общения </a:t>
            </a:r>
          </a:p>
          <a:p>
            <a:r>
              <a:rPr lang="ru-RU" sz="3200" dirty="0" smtClean="0"/>
              <a:t>(</a:t>
            </a:r>
            <a:r>
              <a:rPr lang="ru-RU" sz="3200" dirty="0"/>
              <a:t>В.А. Кан-Калик): </a:t>
            </a:r>
            <a:endParaRPr lang="ru-RU" sz="3200" dirty="0" smtClean="0"/>
          </a:p>
          <a:p>
            <a:pPr marL="504000">
              <a:spcBef>
                <a:spcPts val="1200"/>
              </a:spcBef>
              <a:spcAft>
                <a:spcPts val="1200"/>
              </a:spcAft>
            </a:pPr>
            <a:r>
              <a:rPr lang="ru-RU" sz="3200" dirty="0" smtClean="0"/>
              <a:t>1) моделирование </a:t>
            </a:r>
            <a:r>
              <a:rPr lang="ru-RU" sz="3200" dirty="0"/>
              <a:t>предстоящего общения (прогностический этап); </a:t>
            </a:r>
            <a:endParaRPr lang="ru-RU" sz="3200" dirty="0" smtClean="0"/>
          </a:p>
          <a:p>
            <a:pPr marL="504000">
              <a:spcBef>
                <a:spcPts val="1200"/>
              </a:spcBef>
              <a:spcAft>
                <a:spcPts val="1200"/>
              </a:spcAft>
            </a:pPr>
            <a:r>
              <a:rPr lang="ru-RU" sz="3200" dirty="0" smtClean="0"/>
              <a:t>2</a:t>
            </a:r>
            <a:r>
              <a:rPr lang="ru-RU" sz="3200" dirty="0"/>
              <a:t>) организация общения (начальный этап, </a:t>
            </a:r>
            <a:r>
              <a:rPr lang="ru-RU" sz="3200" dirty="0" smtClean="0"/>
              <a:t>«коммуникативная атака»);</a:t>
            </a:r>
            <a:endParaRPr lang="ru-RU" sz="3200" dirty="0"/>
          </a:p>
          <a:p>
            <a:pPr marL="504000">
              <a:spcBef>
                <a:spcPts val="1200"/>
              </a:spcBef>
              <a:spcAft>
                <a:spcPts val="1200"/>
              </a:spcAft>
            </a:pPr>
            <a:r>
              <a:rPr lang="ru-RU" sz="3200" dirty="0"/>
              <a:t>3) управление общением в педагогическом процессе (основной этап); </a:t>
            </a:r>
            <a:endParaRPr lang="ru-RU" sz="3200" dirty="0" smtClean="0"/>
          </a:p>
          <a:p>
            <a:pPr marL="504000">
              <a:spcBef>
                <a:spcPts val="1200"/>
              </a:spcBef>
              <a:spcAft>
                <a:spcPts val="1200"/>
              </a:spcAft>
            </a:pPr>
            <a:r>
              <a:rPr lang="ru-RU" sz="3200" dirty="0" smtClean="0"/>
              <a:t>4</a:t>
            </a:r>
            <a:r>
              <a:rPr lang="ru-RU" sz="3200" dirty="0"/>
              <a:t>) анализ осуществлённого общения (аналитический этап). 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22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8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69800" y="116632"/>
            <a:ext cx="8856984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Контрольные вопросы и </a:t>
            </a:r>
            <a:r>
              <a:rPr lang="ru-RU" sz="2800" b="1" dirty="0" smtClean="0">
                <a:solidFill>
                  <a:srgbClr val="FF0000"/>
                </a:solidFill>
              </a:rPr>
              <a:t>задания</a:t>
            </a:r>
            <a:endParaRPr lang="ru-RU" sz="2800" dirty="0">
              <a:solidFill>
                <a:srgbClr val="FF0000"/>
              </a:solidFill>
            </a:endParaRPr>
          </a:p>
          <a:p>
            <a:pPr marL="540000">
              <a:spcBef>
                <a:spcPts val="1200"/>
              </a:spcBef>
            </a:pPr>
            <a:r>
              <a:rPr lang="ru-RU" sz="2800" dirty="0"/>
              <a:t>1. В чём заключается гуманистическая природа педагогической деятельности?</a:t>
            </a:r>
          </a:p>
          <a:p>
            <a:pPr marL="540000">
              <a:spcBef>
                <a:spcPts val="1200"/>
              </a:spcBef>
            </a:pPr>
            <a:r>
              <a:rPr lang="ru-RU" sz="2800" dirty="0"/>
              <a:t>2. Что влияет на развитие педагогической деятельности?</a:t>
            </a:r>
          </a:p>
          <a:p>
            <a:pPr marL="540000">
              <a:spcBef>
                <a:spcPts val="1200"/>
              </a:spcBef>
            </a:pPr>
            <a:r>
              <a:rPr lang="ru-RU" sz="2800" dirty="0"/>
              <a:t>3. В чём проявляется специфика педагогической деятельности?</a:t>
            </a:r>
          </a:p>
          <a:p>
            <a:pPr marL="540000">
              <a:spcBef>
                <a:spcPts val="1200"/>
              </a:spcBef>
            </a:pPr>
            <a:r>
              <a:rPr lang="ru-RU" sz="2800" dirty="0"/>
              <a:t>4. Назовите и поясните основные структурные компоненты педагогической деятельности.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5. </a:t>
            </a:r>
            <a:r>
              <a:rPr lang="ru-RU" sz="2800" dirty="0"/>
              <a:t>Объясните специфику педагогического общения, по сравнению с обычным общением.</a:t>
            </a:r>
          </a:p>
          <a:p>
            <a:pPr marL="540000">
              <a:spcBef>
                <a:spcPts val="1200"/>
              </a:spcBef>
            </a:pPr>
            <a:r>
              <a:rPr lang="ru-RU" sz="2800" dirty="0" smtClean="0"/>
              <a:t>6. </a:t>
            </a:r>
            <a:r>
              <a:rPr lang="ru-RU" sz="2800" dirty="0"/>
              <a:t>Какие стадии выделяются в педагогическом общении, как они связаны между собой</a:t>
            </a:r>
            <a:r>
              <a:rPr lang="ru-RU" sz="2800" dirty="0" smtClean="0"/>
              <a:t>?</a:t>
            </a:r>
            <a:endParaRPr lang="ru-RU" sz="28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05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69436-AB37-4B63-8AB3-0C372E41F294}" type="slidenum">
              <a:rPr lang="ru-RU" smtClean="0"/>
              <a:t>24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31540" y="1844824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hlinkClick r:id="rId2"/>
              </a:rPr>
              <a:t>Материалы для подготовки к семинару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31540" y="2780928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3"/>
              </a:rPr>
              <a:t>Все вопросы темы «Своеобразие педагогической профессии»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31540" y="5486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Для самостоятельной работы студентов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1540" y="3630833"/>
            <a:ext cx="5602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hlinkClick r:id="rId4"/>
              </a:rPr>
              <a:t>Контрольные вопросы и задания по теме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540" y="4492569"/>
            <a:ext cx="24598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hlinkClick r:id="rId5"/>
              </a:rPr>
              <a:t>Список терминов</a:t>
            </a:r>
            <a:endParaRPr lang="ru-RU" sz="2400" dirty="0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34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681</Words>
  <Application>Microsoft Office PowerPoint</Application>
  <PresentationFormat>Экран (4:3)</PresentationFormat>
  <Paragraphs>141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Своеобразие педагогической профессии</dc:title>
  <dc:subject>Введение в педагогическую профессию</dc:subject>
  <dc:creator>Сидоров С.В.</dc:creator>
  <dc:description>План лекции
1. Гуманистическая природа педагогической деятельности 
2. Специфика педагогической деятельности
3. Структура педагогической деятельности 
4. Педагогическое общение</dc:description>
  <cp:lastModifiedBy>Сергей</cp:lastModifiedBy>
  <cp:revision>17</cp:revision>
  <dcterms:created xsi:type="dcterms:W3CDTF">2014-09-09T05:28:45Z</dcterms:created>
  <dcterms:modified xsi:type="dcterms:W3CDTF">2014-09-10T02:11:46Z</dcterms:modified>
  <cp:category>Лакции</cp:category>
</cp:coreProperties>
</file>