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1" r:id="rId5"/>
    <p:sldId id="259" r:id="rId6"/>
    <p:sldId id="260" r:id="rId7"/>
  </p:sldIdLst>
  <p:sldSz cx="9144000" cy="6858000" type="screen4x3"/>
  <p:notesSz cx="6858000" cy="9144000"/>
  <p:custDataLst>
    <p:tags r:id="rId8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7" d="100"/>
          <a:sy n="87" d="100"/>
        </p:scale>
        <p:origin x="-1243" y="5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gs" Target="tags/tag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verOverla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27.09.2017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8" name="Group 7"/>
          <p:cNvGrpSpPr/>
          <p:nvPr/>
        </p:nvGrpSpPr>
        <p:grpSpPr>
          <a:xfrm>
            <a:off x="1194101" y="2887530"/>
            <a:ext cx="6779110" cy="923330"/>
            <a:chOff x="1172584" y="1381459"/>
            <a:chExt cx="6779110" cy="923330"/>
          </a:xfrm>
          <a:effectLst>
            <a:outerShdw blurRad="38100" dist="12700" dir="16200000" rotWithShape="0">
              <a:prstClr val="black">
                <a:alpha val="30000"/>
              </a:prstClr>
            </a:outerShdw>
          </a:effectLst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ln w="3175">
                    <a:solidFill>
                      <a:schemeClr val="tx2">
                        <a:alpha val="60000"/>
                      </a:schemeClr>
                    </a:solidFill>
                  </a:ln>
                  <a:solidFill>
                    <a:schemeClr val="tx2">
                      <a:lumMod val="90000"/>
                    </a:schemeClr>
                  </a:solidFill>
                  <a:effectLst>
                    <a:outerShdw blurRad="34925" dist="12700" dir="14400000" algn="ctr" rotWithShape="0">
                      <a:srgbClr val="000000">
                        <a:alpha val="21000"/>
                      </a:srgbClr>
                    </a:outerShdw>
                  </a:effectLst>
                  <a:latin typeface="Wingdings" pitchFamily="2" charset="2"/>
                </a:rPr>
                <a:t></a:t>
              </a:r>
              <a:endParaRPr lang="en-US" sz="5400" dirty="0">
                <a:ln w="3175">
                  <a:solidFill>
                    <a:schemeClr val="tx2">
                      <a:alpha val="60000"/>
                    </a:schemeClr>
                  </a:solidFill>
                </a:ln>
                <a:solidFill>
                  <a:schemeClr val="tx2">
                    <a:lumMod val="90000"/>
                  </a:schemeClr>
                </a:solidFill>
                <a:effectLst>
                  <a:outerShdw blurRad="34925" dist="12700" dir="14400000" algn="ctr" rotWithShape="0">
                    <a:srgbClr val="000000">
                      <a:alpha val="21000"/>
                    </a:srgbClr>
                  </a:outerShdw>
                </a:effectLst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293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3341" y="1387737"/>
            <a:ext cx="6777318" cy="1731982"/>
          </a:xfrm>
        </p:spPr>
        <p:txBody>
          <a:bodyPr anchor="b"/>
          <a:lstStyle>
            <a:lvl1pPr>
              <a:defRPr>
                <a:ln w="3175">
                  <a:solidFill>
                    <a:schemeClr val="tx1">
                      <a:alpha val="65000"/>
                    </a:schemeClr>
                  </a:solidFill>
                </a:ln>
                <a:solidFill>
                  <a:schemeClr val="tx1"/>
                </a:solidFill>
                <a:effectLst>
                  <a:outerShdw blurRad="25400" dist="12700" dir="14220000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76786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  <a:effectLst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27.09.2017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grpSp>
        <p:nvGrpSpPr>
          <p:cNvPr id="12" name="Group 11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3" name="TextBox 12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4" name="Straight Connector 13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overOverlay.png"/>
          <p:cNvPicPr>
            <a:picLocks noChangeAspect="1"/>
          </p:cNvPicPr>
          <p:nvPr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1172584" y="2887579"/>
            <a:ext cx="6779110" cy="923330"/>
            <a:chOff x="1172584" y="1381459"/>
            <a:chExt cx="6779110" cy="923330"/>
          </a:xfrm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7412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40" y="1204857"/>
            <a:ext cx="7754713" cy="1910716"/>
          </a:xfrm>
        </p:spPr>
        <p:txBody>
          <a:bodyPr anchor="b"/>
          <a:lstStyle>
            <a:lvl1pPr algn="ctr">
              <a:defRPr sz="5400" b="0" cap="none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8" y="3767316"/>
            <a:ext cx="7734747" cy="15001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27.09.2017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27.09.2017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grpSp>
        <p:nvGrpSpPr>
          <p:cNvPr id="13" name="Group 12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85800" y="2240280"/>
            <a:ext cx="3803904" cy="387705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/>
          </p:nvPr>
        </p:nvSpPr>
        <p:spPr>
          <a:xfrm>
            <a:off x="4645151" y="2240280"/>
            <a:ext cx="3803904" cy="387705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1560" y="2240280"/>
            <a:ext cx="3442446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8488" y="2947595"/>
            <a:ext cx="3803904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2306" y="2240280"/>
            <a:ext cx="3447288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944368"/>
            <a:ext cx="3799728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27.09.2017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14" name="Group 13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6" name="TextBox 15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7" name="Straight Connector 16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27.09.2017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10" name="Group 9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27.09.2017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4579" y="1678195"/>
            <a:ext cx="3422483" cy="1886921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2001" y="559398"/>
            <a:ext cx="4116667" cy="5566765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34579" y="3603812"/>
            <a:ext cx="3411725" cy="2517289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27.09.2017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731" y="4668818"/>
            <a:ext cx="7767021" cy="644729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40000">
            <a:off x="2183792" y="666965"/>
            <a:ext cx="4772156" cy="3598016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24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8489" y="5324306"/>
            <a:ext cx="7756264" cy="80486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27.09.2017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27.09.2017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11" name="Group 10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5" name="TextBox 14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6" name="Straight Connector 15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6560" y="559398"/>
            <a:ext cx="1678193" cy="556676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8488" y="849854"/>
            <a:ext cx="5507917" cy="502382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27.09.2017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11" name="Group 10"/>
          <p:cNvGrpSpPr/>
          <p:nvPr/>
        </p:nvGrpSpPr>
        <p:grpSpPr>
          <a:xfrm rot="5400000">
            <a:off x="3909050" y="2880823"/>
            <a:ext cx="5480154" cy="923330"/>
            <a:chOff x="1815339" y="1381459"/>
            <a:chExt cx="5480154" cy="923330"/>
          </a:xfrm>
        </p:grpSpPr>
        <p:sp>
          <p:nvSpPr>
            <p:cNvPr id="12" name="TextBox 11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3" name="Straight Connector 12"/>
            <p:cNvCxnSpPr/>
            <p:nvPr/>
          </p:nvCxnSpPr>
          <p:spPr>
            <a:xfrm flipH="1" flipV="1">
              <a:off x="1815339" y="1924709"/>
              <a:ext cx="2468880" cy="2505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0800000">
              <a:off x="4826613" y="1927417"/>
              <a:ext cx="2468880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83000">
                <a:schemeClr val="bg1">
                  <a:alpha val="11000"/>
                </a:schemeClr>
              </a:gs>
              <a:gs pos="100000">
                <a:schemeClr val="bg2">
                  <a:lumMod val="75000"/>
                  <a:alpha val="23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8490" y="570156"/>
            <a:ext cx="7756263" cy="10542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7" y="2248347"/>
            <a:ext cx="7745505" cy="38778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0378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27.09.2017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6144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39264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5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576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77724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"/>
        <a:defRPr sz="2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14300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0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50876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82880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14884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://si-sv.com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shgpi.edu.ru/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1310608"/>
            <a:ext cx="8424936" cy="1731982"/>
          </a:xfrm>
        </p:spPr>
        <p:txBody>
          <a:bodyPr/>
          <a:lstStyle/>
          <a:p>
            <a:r>
              <a:rPr lang="ru-RU" dirty="0" smtClean="0"/>
              <a:t>Информационно-библиотечная система</a:t>
            </a:r>
            <a:br>
              <a:rPr lang="ru-RU" dirty="0" smtClean="0"/>
            </a:br>
            <a:r>
              <a:rPr lang="ru-RU" dirty="0" smtClean="0"/>
              <a:t>ШГПУ – </a:t>
            </a:r>
            <a:endParaRPr lang="ru-RU" dirty="0"/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539552" y="4005064"/>
            <a:ext cx="8064896" cy="173198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5400" kern="1200">
                <a:ln w="3175">
                  <a:solidFill>
                    <a:schemeClr val="tx1">
                      <a:alpha val="65000"/>
                    </a:schemeClr>
                  </a:solidFill>
                </a:ln>
                <a:solidFill>
                  <a:schemeClr val="tx1"/>
                </a:solidFill>
                <a:effectLst>
                  <a:outerShdw blurRad="25400" dist="12700" dir="14220000" rotWithShape="0">
                    <a:prstClr val="black">
                      <a:alpha val="5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dirty="0" smtClean="0"/>
              <a:t>помощник первокурсника в режиме 24/7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7624861" y="6093296"/>
            <a:ext cx="115212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hlinkClick r:id="rId2"/>
              </a:rPr>
              <a:t>si-sv.com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63391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smtClean="0"/>
              <a:t>Пользоваться различными видами печатных и электронные документов: книги, периодические издания, аудио, видеоматериалы, </a:t>
            </a:r>
            <a:r>
              <a:rPr lang="en-US" dirty="0" smtClean="0"/>
              <a:t>CD</a:t>
            </a:r>
            <a:r>
              <a:rPr lang="ru-RU" dirty="0" smtClean="0"/>
              <a:t>;</a:t>
            </a:r>
          </a:p>
          <a:p>
            <a:r>
              <a:rPr lang="ru-RU" dirty="0" smtClean="0"/>
              <a:t>Пользоваться системой каталогов и карточек библиотеки;</a:t>
            </a:r>
          </a:p>
          <a:p>
            <a:r>
              <a:rPr lang="ru-RU" dirty="0" smtClean="0"/>
              <a:t>Получать консультационную помощь по вопросам регистрации и использования электронной библиотечной системой (ЭБС);</a:t>
            </a:r>
          </a:p>
          <a:p>
            <a:r>
              <a:rPr lang="ru-RU" dirty="0" smtClean="0"/>
              <a:t>Посещать мероприятия, проводимые библиотекой;</a:t>
            </a:r>
          </a:p>
          <a:p>
            <a:r>
              <a:rPr lang="ru-RU" dirty="0" smtClean="0"/>
              <a:t>Заказывать тематические списки литературы для курсовых и выпускных квалификационных работ;</a:t>
            </a:r>
          </a:p>
          <a:p>
            <a:r>
              <a:rPr lang="ru-RU" dirty="0" smtClean="0"/>
              <a:t>И множество других услуг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570156"/>
            <a:ext cx="8784976" cy="1054250"/>
          </a:xfrm>
        </p:spPr>
        <p:txBody>
          <a:bodyPr/>
          <a:lstStyle/>
          <a:p>
            <a:r>
              <a:rPr lang="ru-RU" sz="4000" dirty="0"/>
              <a:t>В библиотеке вы </a:t>
            </a:r>
            <a:r>
              <a:rPr lang="ru-RU" sz="4000" dirty="0" smtClean="0"/>
              <a:t>можете…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716209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259632" y="332656"/>
            <a:ext cx="6739345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r>
              <a:rPr lang="ru-RU" sz="6000" b="1" dirty="0"/>
              <a:t>Сайт:</a:t>
            </a:r>
            <a:r>
              <a:rPr lang="ru-RU" sz="6000" dirty="0"/>
              <a:t> </a:t>
            </a:r>
            <a:r>
              <a:rPr lang="en-US" sz="6000" dirty="0">
                <a:hlinkClick r:id="rId2"/>
              </a:rPr>
              <a:t>shgpi.edu.ru</a:t>
            </a:r>
            <a:endParaRPr lang="en-US" sz="6000" dirty="0"/>
          </a:p>
        </p:txBody>
      </p:sp>
      <p:pic>
        <p:nvPicPr>
          <p:cNvPr id="6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647" t="3303" r="1442" b="4802"/>
          <a:stretch/>
        </p:blipFill>
        <p:spPr bwMode="auto">
          <a:xfrm>
            <a:off x="683568" y="2204864"/>
            <a:ext cx="8135823" cy="42391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49983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187624" y="2420888"/>
            <a:ext cx="7200800" cy="3312368"/>
          </a:xfrm>
        </p:spPr>
        <p:txBody>
          <a:bodyPr>
            <a:normAutofit/>
          </a:bodyPr>
          <a:lstStyle/>
          <a:p>
            <a:pPr>
              <a:spcAft>
                <a:spcPts val="1200"/>
              </a:spcAft>
            </a:pPr>
            <a:r>
              <a:rPr lang="ru-RU" sz="3200" dirty="0" smtClean="0"/>
              <a:t> Новости университета, факультетов и других подразделений вуза </a:t>
            </a:r>
          </a:p>
          <a:p>
            <a:pPr>
              <a:spcAft>
                <a:spcPts val="1200"/>
              </a:spcAft>
            </a:pPr>
            <a:r>
              <a:rPr lang="ru-RU" sz="3200" dirty="0" smtClean="0"/>
              <a:t> Расписание на неделю</a:t>
            </a:r>
          </a:p>
          <a:p>
            <a:pPr>
              <a:spcAft>
                <a:spcPts val="1200"/>
              </a:spcAft>
            </a:pPr>
            <a:r>
              <a:rPr lang="ru-RU" sz="3200" dirty="0" smtClean="0"/>
              <a:t> Анонсы ближайших событий</a:t>
            </a:r>
          </a:p>
          <a:p>
            <a:pPr>
              <a:spcAft>
                <a:spcPts val="1200"/>
              </a:spcAft>
            </a:pPr>
            <a:r>
              <a:rPr lang="ru-RU" sz="3200" dirty="0"/>
              <a:t> </a:t>
            </a:r>
            <a:r>
              <a:rPr lang="ru-RU" sz="3200" dirty="0" smtClean="0"/>
              <a:t>Документы </a:t>
            </a:r>
            <a:endParaRPr lang="ru-RU" sz="32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dirty="0" smtClean="0"/>
              <a:t>На сайте постоянно обновляется актуальная информация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3555703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99592" y="260648"/>
            <a:ext cx="7745505" cy="1368152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ru-RU" dirty="0" smtClean="0"/>
              <a:t>Официальный сайт вуза предоставляет возможность посетить </a:t>
            </a:r>
            <a:r>
              <a:rPr lang="ru-RU" dirty="0" err="1" smtClean="0"/>
              <a:t>Шадринский</a:t>
            </a:r>
            <a:r>
              <a:rPr lang="ru-RU" dirty="0" smtClean="0"/>
              <a:t> государственный педагогический университет в </a:t>
            </a:r>
            <a:r>
              <a:rPr lang="ru-RU" sz="3600" u="sng" dirty="0" smtClean="0">
                <a:solidFill>
                  <a:schemeClr val="accent2">
                    <a:lumMod val="75000"/>
                  </a:schemeClr>
                </a:solidFill>
              </a:rPr>
              <a:t>виртуальном туре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" t="7111" r="750" b="3447"/>
          <a:stretch/>
        </p:blipFill>
        <p:spPr bwMode="auto">
          <a:xfrm>
            <a:off x="467544" y="2166392"/>
            <a:ext cx="8433693" cy="4275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04837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99247" y="2248347"/>
            <a:ext cx="7745505" cy="1324669"/>
          </a:xfrm>
        </p:spPr>
        <p:txBody>
          <a:bodyPr/>
          <a:lstStyle/>
          <a:p>
            <a:pPr marL="0" indent="0" algn="ctr">
              <a:buNone/>
            </a:pPr>
            <a:r>
              <a:rPr lang="ru-RU" i="1" dirty="0" smtClean="0"/>
              <a:t>Обо всех предстоящих событиях можно узнать на нашем сайте в разделе Пресс-служба. </a:t>
            </a:r>
          </a:p>
          <a:p>
            <a:pPr marL="0" indent="0" algn="ctr">
              <a:buNone/>
            </a:pPr>
            <a:r>
              <a:rPr lang="ru-RU" i="1" dirty="0" smtClean="0"/>
              <a:t>Только свежие новости из жизни вуза.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Пресс-служба ШГПУ</a:t>
            </a:r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64489">
            <a:off x="350308" y="3729854"/>
            <a:ext cx="2592288" cy="17281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58318">
            <a:off x="2394727" y="4678782"/>
            <a:ext cx="1872208" cy="18722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12756">
            <a:off x="6666507" y="3615577"/>
            <a:ext cx="1964933" cy="19567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5684" y="3573015"/>
            <a:ext cx="2068523" cy="31027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45077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3767cb193cfa17c3f629aac6b9a79db3c522f7a"/>
</p:tagLst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вердый переплет">
  <a:themeElements>
    <a:clrScheme name="Твердый переплет">
      <a:dk1>
        <a:sysClr val="windowText" lastClr="000000"/>
      </a:dk1>
      <a:lt1>
        <a:sysClr val="window" lastClr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Твердый переплет">
      <a:maj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궁서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Твердый переплет">
      <a:fillStyleLst>
        <a:solidFill>
          <a:schemeClr val="phClr"/>
        </a:solidFill>
        <a:solidFill>
          <a:schemeClr val="phClr">
            <a:tint val="68000"/>
            <a:shade val="94000"/>
            <a:satMod val="300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80000"/>
                <a:lumMod val="98000"/>
              </a:schemeClr>
            </a:gs>
            <a:gs pos="100000">
              <a:schemeClr val="phClr">
                <a:satMod val="130000"/>
              </a:schemeClr>
            </a:gs>
          </a:gsLst>
          <a:lin ang="5160000" scaled="0"/>
        </a:gradFill>
      </a:fillStyleLst>
      <a:lnStyleLst>
        <a:ln w="12700" cap="flat" cmpd="sng" algn="ctr">
          <a:solidFill>
            <a:schemeClr val="phClr">
              <a:shade val="90000"/>
              <a:lumMod val="90000"/>
            </a:schemeClr>
          </a:solidFill>
          <a:prstDash val="solid"/>
        </a:ln>
        <a:ln w="19050" cap="flat" cmpd="sng" algn="ctr">
          <a:solidFill>
            <a:schemeClr val="phClr">
              <a:shade val="75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12700" dir="5400000" rotWithShape="0">
              <a:srgbClr val="000000">
                <a:alpha val="1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6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400000"/>
            </a:lightRig>
          </a:scene3d>
          <a:sp3d>
            <a:bevelT w="25400" h="25400"/>
          </a:sp3d>
        </a:effectStyle>
      </a:effectStyleLst>
      <a:bgFillStyleLst>
        <a:solidFill>
          <a:schemeClr val="phClr">
            <a:tint val="96000"/>
            <a:lumMod val="11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3000"/>
                <a:shade val="20000"/>
              </a:schemeClr>
              <a:schemeClr val="phClr">
                <a:tint val="90000"/>
                <a:shade val="85000"/>
                <a:satMod val="115000"/>
              </a:schemeClr>
            </a:duotone>
          </a:blip>
          <a:tile tx="0" ty="0" sx="60000" sy="6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50000"/>
                <a:satMod val="340000"/>
                <a:lumMod val="40000"/>
              </a:schemeClr>
              <a:schemeClr val="phClr">
                <a:tint val="92000"/>
                <a:shade val="94000"/>
                <a:hueMod val="110000"/>
                <a:satMod val="236000"/>
                <a:lum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Hardcover</Template>
  <TotalTime>63</TotalTime>
  <Words>137</Words>
  <Application>Microsoft Office PowerPoint</Application>
  <PresentationFormat>Экран (4:3)</PresentationFormat>
  <Paragraphs>20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Твердый переплет</vt:lpstr>
      <vt:lpstr>Информационно-библиотечная система ШГПУ – </vt:lpstr>
      <vt:lpstr>В библиотеке вы можете…</vt:lpstr>
      <vt:lpstr>Презентация PowerPoint</vt:lpstr>
      <vt:lpstr>На сайте постоянно обновляется актуальная информация</vt:lpstr>
      <vt:lpstr>Презентация PowerPoint</vt:lpstr>
      <vt:lpstr>Пресс-служба ШГПУ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Библиотека ШГПУ</dc:title>
  <dc:creator>Сергей Сидоров</dc:creator>
  <cp:lastModifiedBy>Сергей</cp:lastModifiedBy>
  <cp:revision>12</cp:revision>
  <dcterms:modified xsi:type="dcterms:W3CDTF">2017-09-27T17:04:55Z</dcterms:modified>
</cp:coreProperties>
</file>