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3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4899E-4563-4096-B481-034F42B89F47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19F8B0-D815-4543-8729-4035CC416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701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19F8B0-D815-4543-8729-4035CC416D1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953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Адаптация </a:t>
            </a:r>
            <a:r>
              <a:rPr lang="ru-RU" dirty="0"/>
              <a:t>первокурсника в </a:t>
            </a:r>
            <a:r>
              <a:rPr lang="ru-RU" dirty="0" smtClean="0"/>
              <a:t>вузе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24861" y="6093296"/>
            <a:ext cx="1152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si-sv.com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629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Понятие о социальной адаптации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4572000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ru-RU" b="1" dirty="0" smtClean="0">
                <a:solidFill>
                  <a:srgbClr val="C00000"/>
                </a:solidFill>
              </a:rPr>
              <a:t>Адаптация</a:t>
            </a:r>
            <a:r>
              <a:rPr lang="ru-RU" dirty="0" smtClean="0"/>
              <a:t> в широком смысле – приспособление к существующим условиям</a:t>
            </a:r>
          </a:p>
          <a:p>
            <a:pPr>
              <a:spcAft>
                <a:spcPts val="1800"/>
              </a:spcAft>
            </a:pPr>
            <a:r>
              <a:rPr lang="ru-RU" b="1" dirty="0" smtClean="0">
                <a:solidFill>
                  <a:srgbClr val="C00000"/>
                </a:solidFill>
              </a:rPr>
              <a:t>Социальная </a:t>
            </a:r>
            <a:r>
              <a:rPr lang="ru-RU" b="1" dirty="0">
                <a:solidFill>
                  <a:srgbClr val="C00000"/>
                </a:solidFill>
              </a:rPr>
              <a:t>адаптация</a:t>
            </a:r>
            <a:r>
              <a:rPr lang="ru-RU" dirty="0"/>
              <a:t> – процесс активного приспособления человека к изменившейся среде с помощью различных социальных средств.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33299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Показатели успешной и неуспешной социальной адаптации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23528" y="1772816"/>
            <a:ext cx="4743821" cy="834008"/>
          </a:xfrm>
        </p:spPr>
        <p:txBody>
          <a:bodyPr/>
          <a:lstStyle/>
          <a:p>
            <a:r>
              <a:rPr lang="ru-RU" sz="3200" dirty="0" smtClean="0"/>
              <a:t>Успешная социальная адаптация</a:t>
            </a:r>
            <a:endParaRPr lang="ru-RU" sz="32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4572000" y="1844824"/>
            <a:ext cx="4392488" cy="762000"/>
          </a:xfrm>
        </p:spPr>
        <p:txBody>
          <a:bodyPr/>
          <a:lstStyle/>
          <a:p>
            <a:r>
              <a:rPr lang="ru-RU" sz="3200" dirty="0" smtClean="0"/>
              <a:t>Неуспешная </a:t>
            </a:r>
            <a:r>
              <a:rPr lang="ru-RU" sz="3200" dirty="0"/>
              <a:t>социальная </a:t>
            </a:r>
            <a:r>
              <a:rPr lang="ru-RU" sz="3200" dirty="0" smtClean="0"/>
              <a:t>адаптация</a:t>
            </a:r>
            <a:endParaRPr lang="ru-RU" sz="32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95536" y="271693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 smtClean="0"/>
              <a:t>высокий </a:t>
            </a:r>
            <a:r>
              <a:rPr lang="ru-RU" dirty="0"/>
              <a:t>социальный статус индивида в данной </a:t>
            </a:r>
            <a:r>
              <a:rPr lang="ru-RU" dirty="0" smtClean="0"/>
              <a:t>социальной среде; </a:t>
            </a:r>
          </a:p>
          <a:p>
            <a:r>
              <a:rPr lang="ru-RU" dirty="0" smtClean="0"/>
              <a:t>удовлетворенность </a:t>
            </a:r>
            <a:r>
              <a:rPr lang="ru-RU" dirty="0"/>
              <a:t>этой средой в целом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4"/>
          </p:nvPr>
        </p:nvSpPr>
        <p:spPr>
          <a:xfrm>
            <a:off x="4644008" y="2788940"/>
            <a:ext cx="4021832" cy="3886200"/>
          </a:xfrm>
        </p:spPr>
        <p:txBody>
          <a:bodyPr/>
          <a:lstStyle/>
          <a:p>
            <a:r>
              <a:rPr lang="ru-RU" dirty="0" smtClean="0"/>
              <a:t>Низкий социальный статус, перемещение </a:t>
            </a:r>
            <a:r>
              <a:rPr lang="ru-RU" dirty="0"/>
              <a:t>индивида в иную социальную </a:t>
            </a:r>
            <a:r>
              <a:rPr lang="ru-RU" dirty="0" smtClean="0"/>
              <a:t>среду; </a:t>
            </a:r>
          </a:p>
          <a:p>
            <a:r>
              <a:rPr lang="ru-RU" dirty="0" smtClean="0"/>
              <a:t>неудовлетворенность данной средой; </a:t>
            </a:r>
          </a:p>
          <a:p>
            <a:r>
              <a:rPr lang="ru-RU" dirty="0" smtClean="0"/>
              <a:t>отклоняющееся </a:t>
            </a:r>
            <a:r>
              <a:rPr lang="ru-RU" dirty="0"/>
              <a:t>поведение.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404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Трудности в адаптации первокурсника к обучению в вузе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340768"/>
            <a:ext cx="8496944" cy="5400600"/>
          </a:xfrm>
          <a:ln>
            <a:noFill/>
          </a:ln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изменения </a:t>
            </a:r>
            <a:r>
              <a:rPr lang="ru-RU" dirty="0"/>
              <a:t>привычного ритма жизни;</a:t>
            </a:r>
          </a:p>
          <a:p>
            <a:r>
              <a:rPr lang="ru-RU" dirty="0" smtClean="0"/>
              <a:t>недостаток </a:t>
            </a:r>
            <a:r>
              <a:rPr lang="ru-RU" dirty="0"/>
              <a:t>времени на самоподготовку, неумение правильно его распределить;</a:t>
            </a:r>
          </a:p>
          <a:p>
            <a:r>
              <a:rPr lang="ru-RU" dirty="0" smtClean="0"/>
              <a:t>разлука </a:t>
            </a:r>
            <a:r>
              <a:rPr lang="ru-RU" dirty="0"/>
              <a:t>с родителями, родственниками;</a:t>
            </a:r>
          </a:p>
          <a:p>
            <a:r>
              <a:rPr lang="ru-RU" dirty="0" smtClean="0"/>
              <a:t>повышенная </a:t>
            </a:r>
            <a:r>
              <a:rPr lang="ru-RU" dirty="0"/>
              <a:t>требовательность преподавателей;</a:t>
            </a:r>
          </a:p>
          <a:p>
            <a:r>
              <a:rPr lang="ru-RU" dirty="0" smtClean="0"/>
              <a:t>перегрузки </a:t>
            </a:r>
            <a:r>
              <a:rPr lang="ru-RU" dirty="0"/>
              <a:t>учебной деятельности;</a:t>
            </a:r>
          </a:p>
          <a:p>
            <a:r>
              <a:rPr lang="ru-RU" dirty="0" smtClean="0"/>
              <a:t>сложность </a:t>
            </a:r>
            <a:r>
              <a:rPr lang="ru-RU" dirty="0"/>
              <a:t>учебного материала;</a:t>
            </a:r>
          </a:p>
          <a:p>
            <a:r>
              <a:rPr lang="ru-RU" dirty="0" smtClean="0"/>
              <a:t>особенности </a:t>
            </a:r>
            <a:r>
              <a:rPr lang="ru-RU" dirty="0"/>
              <a:t>нового коллектива;</a:t>
            </a:r>
          </a:p>
          <a:p>
            <a:r>
              <a:rPr lang="ru-RU" dirty="0" smtClean="0"/>
              <a:t>слабая </a:t>
            </a:r>
            <a:r>
              <a:rPr lang="ru-RU" dirty="0"/>
              <a:t>специальная и общеобразовательная подготовка;</a:t>
            </a:r>
          </a:p>
          <a:p>
            <a:r>
              <a:rPr lang="ru-RU" dirty="0" smtClean="0"/>
              <a:t>особенности </a:t>
            </a:r>
            <a:r>
              <a:rPr lang="ru-RU" dirty="0"/>
              <a:t>взаимоотношений в классе по специальности;</a:t>
            </a:r>
          </a:p>
          <a:p>
            <a:r>
              <a:rPr lang="ru-RU" dirty="0" smtClean="0"/>
              <a:t>отсутствие </a:t>
            </a:r>
            <a:r>
              <a:rPr lang="ru-RU" dirty="0"/>
              <a:t>навыков общения и ведения дискуссии;</a:t>
            </a:r>
          </a:p>
          <a:p>
            <a:r>
              <a:rPr lang="ru-RU" dirty="0" smtClean="0"/>
              <a:t>отсутствие </a:t>
            </a:r>
            <a:r>
              <a:rPr lang="ru-RU" dirty="0"/>
              <a:t>навыков </a:t>
            </a:r>
            <a:r>
              <a:rPr lang="ru-RU" dirty="0" smtClean="0"/>
              <a:t>самостоятельной учебной </a:t>
            </a:r>
            <a:r>
              <a:rPr lang="ru-RU" dirty="0"/>
              <a:t>деятельности;</a:t>
            </a:r>
          </a:p>
          <a:p>
            <a:r>
              <a:rPr lang="ru-RU" dirty="0" smtClean="0"/>
              <a:t>специфичность данного вуза (особые требования</a:t>
            </a:r>
            <a:r>
              <a:rPr lang="ru-RU" dirty="0"/>
              <a:t>, традиции, </a:t>
            </a:r>
            <a:r>
              <a:rPr lang="ru-RU" dirty="0" smtClean="0"/>
              <a:t>названия, режим учёбы, и т.д.).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113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55576" y="18864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Адаптация </a:t>
            </a:r>
            <a:r>
              <a:rPr lang="ru-RU" dirty="0"/>
              <a:t>студентов первого </a:t>
            </a:r>
            <a:r>
              <a:rPr lang="ru-RU" dirty="0" smtClean="0"/>
              <a:t>курса… 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83568" y="1447800"/>
            <a:ext cx="8003232" cy="457200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ru-RU" dirty="0" smtClean="0"/>
              <a:t>–к </a:t>
            </a:r>
            <a:r>
              <a:rPr lang="ru-RU" dirty="0"/>
              <a:t>условиям учебной деятельности (приспособление к новым формам преподавания, контроля и усвоения знаний, к иному режиму труда и отдыха, самостоятельному образу жизни и т.п.);</a:t>
            </a:r>
          </a:p>
          <a:p>
            <a:pPr>
              <a:spcAft>
                <a:spcPts val="1200"/>
              </a:spcAft>
            </a:pPr>
            <a:r>
              <a:rPr lang="ru-RU" dirty="0"/>
              <a:t>– </a:t>
            </a:r>
            <a:r>
              <a:rPr lang="ru-RU" dirty="0" smtClean="0"/>
              <a:t>к </a:t>
            </a:r>
            <a:r>
              <a:rPr lang="ru-RU" dirty="0"/>
              <a:t>группе (включение в коллектив сокурсников, усвоение его правил, традиций);</a:t>
            </a:r>
          </a:p>
          <a:p>
            <a:pPr>
              <a:spcAft>
                <a:spcPts val="1200"/>
              </a:spcAft>
            </a:pPr>
            <a:r>
              <a:rPr lang="ru-RU" dirty="0" smtClean="0"/>
              <a:t>–к </a:t>
            </a:r>
            <a:r>
              <a:rPr lang="ru-RU" dirty="0"/>
              <a:t>будущей профессии (усвоение профессиональных знаний, умений и навыков, качеств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967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Аспекты адаптации первокурсника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Психолого-педагогический </a:t>
            </a:r>
            <a:r>
              <a:rPr lang="ru-RU" b="1" dirty="0" smtClean="0">
                <a:solidFill>
                  <a:srgbClr val="C00000"/>
                </a:solidFill>
              </a:rPr>
              <a:t>аспект: </a:t>
            </a:r>
            <a:r>
              <a:rPr lang="ru-RU" dirty="0" smtClean="0"/>
              <a:t>приспособление </a:t>
            </a:r>
            <a:r>
              <a:rPr lang="ru-RU" dirty="0"/>
              <a:t>к </a:t>
            </a:r>
            <a:r>
              <a:rPr lang="ru-RU" dirty="0" smtClean="0"/>
              <a:t>новым условиям обучения, существенно отличающимся </a:t>
            </a:r>
            <a:r>
              <a:rPr lang="ru-RU" dirty="0"/>
              <a:t>от </a:t>
            </a:r>
            <a:r>
              <a:rPr lang="ru-RU" dirty="0" smtClean="0"/>
              <a:t>школьных. </a:t>
            </a:r>
          </a:p>
          <a:p>
            <a:pPr marL="0" indent="0">
              <a:buNone/>
            </a:pPr>
            <a:r>
              <a:rPr lang="ru-RU" dirty="0" smtClean="0"/>
              <a:t>Основные трудности: </a:t>
            </a:r>
          </a:p>
          <a:p>
            <a:r>
              <a:rPr lang="ru-RU" dirty="0" smtClean="0"/>
              <a:t>возрастание объема </a:t>
            </a:r>
            <a:r>
              <a:rPr lang="ru-RU" dirty="0"/>
              <a:t>и сложности учебного </a:t>
            </a:r>
            <a:r>
              <a:rPr lang="ru-RU" dirty="0" smtClean="0"/>
              <a:t>материала; </a:t>
            </a:r>
          </a:p>
          <a:p>
            <a:r>
              <a:rPr lang="ru-RU" dirty="0" smtClean="0"/>
              <a:t>увеличение </a:t>
            </a:r>
            <a:r>
              <a:rPr lang="ru-RU" dirty="0"/>
              <a:t>удельного </a:t>
            </a:r>
            <a:r>
              <a:rPr lang="ru-RU" dirty="0" smtClean="0"/>
              <a:t>веса самостоятельной работы; </a:t>
            </a:r>
          </a:p>
          <a:p>
            <a:r>
              <a:rPr lang="ru-RU" dirty="0" smtClean="0"/>
              <a:t>неумение </a:t>
            </a:r>
            <a:r>
              <a:rPr lang="ru-RU" dirty="0"/>
              <a:t>работать самостоятельно, </a:t>
            </a:r>
            <a:r>
              <a:rPr lang="ru-RU" dirty="0" smtClean="0"/>
              <a:t>планировать и </a:t>
            </a:r>
            <a:r>
              <a:rPr lang="ru-RU" dirty="0"/>
              <a:t>распределять время и т. д.</a:t>
            </a:r>
          </a:p>
        </p:txBody>
      </p:sp>
    </p:spTree>
    <p:extLst>
      <p:ext uri="{BB962C8B-B14F-4D97-AF65-F5344CB8AC3E}">
        <p14:creationId xmlns:p14="http://schemas.microsoft.com/office/powerpoint/2010/main" val="172985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Аспекты адаптации первокурсника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8291264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Социально-психологический </a:t>
            </a:r>
            <a:r>
              <a:rPr lang="ru-RU" b="1" dirty="0" smtClean="0">
                <a:solidFill>
                  <a:srgbClr val="C00000"/>
                </a:solidFill>
              </a:rPr>
              <a:t>аспект</a:t>
            </a:r>
            <a:r>
              <a:rPr lang="ru-RU" dirty="0" smtClean="0"/>
              <a:t>: усвоение </a:t>
            </a:r>
            <a:r>
              <a:rPr lang="ru-RU" dirty="0"/>
              <a:t>новых социальных норм, </a:t>
            </a:r>
            <a:r>
              <a:rPr lang="ru-RU" dirty="0" smtClean="0"/>
              <a:t>установление </a:t>
            </a:r>
            <a:r>
              <a:rPr lang="ru-RU" dirty="0"/>
              <a:t>и </a:t>
            </a:r>
            <a:r>
              <a:rPr lang="ru-RU" dirty="0" smtClean="0"/>
              <a:t>поддержание студентом определенного </a:t>
            </a:r>
            <a:r>
              <a:rPr lang="ru-RU" dirty="0"/>
              <a:t>социального статуса в новом коллективе и т. д. </a:t>
            </a:r>
            <a:r>
              <a:rPr lang="ru-RU" dirty="0" smtClean="0"/>
              <a:t> </a:t>
            </a:r>
          </a:p>
          <a:p>
            <a:pPr marL="0" indent="0">
              <a:buNone/>
            </a:pPr>
            <a:r>
              <a:rPr lang="ru-RU" dirty="0" smtClean="0"/>
              <a:t>Основные трудности:</a:t>
            </a:r>
            <a:endParaRPr lang="ru-RU" dirty="0"/>
          </a:p>
          <a:p>
            <a:r>
              <a:rPr lang="ru-RU" dirty="0" smtClean="0"/>
              <a:t>необходимость </a:t>
            </a:r>
            <a:r>
              <a:rPr lang="ru-RU" dirty="0" err="1" smtClean="0"/>
              <a:t>самоутверждаться</a:t>
            </a:r>
            <a:r>
              <a:rPr lang="ru-RU" dirty="0" smtClean="0"/>
              <a:t> в новых условиях </a:t>
            </a:r>
          </a:p>
          <a:p>
            <a:r>
              <a:rPr lang="ru-RU" dirty="0" smtClean="0"/>
              <a:t>необходимость постоянно переключать внимание </a:t>
            </a:r>
            <a:r>
              <a:rPr lang="ru-RU" dirty="0"/>
              <a:t>с учебы на </a:t>
            </a:r>
            <a:r>
              <a:rPr lang="ru-RU" dirty="0" smtClean="0"/>
              <a:t>общение и обратно; </a:t>
            </a:r>
          </a:p>
          <a:p>
            <a:r>
              <a:rPr lang="ru-RU" dirty="0" smtClean="0"/>
              <a:t>переоценка ценностей, усвоенных со школы</a:t>
            </a:r>
            <a:endParaRPr lang="ru-RU" dirty="0"/>
          </a:p>
          <a:p>
            <a:r>
              <a:rPr lang="ru-RU" dirty="0" smtClean="0"/>
              <a:t>переоценка себя, своих возможностей </a:t>
            </a:r>
            <a:r>
              <a:rPr lang="ru-RU" dirty="0"/>
              <a:t>и т. д.</a:t>
            </a:r>
          </a:p>
        </p:txBody>
      </p:sp>
    </p:spTree>
    <p:extLst>
      <p:ext uri="{BB962C8B-B14F-4D97-AF65-F5344CB8AC3E}">
        <p14:creationId xmlns:p14="http://schemas.microsoft.com/office/powerpoint/2010/main" val="261765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Аспекты адаптации первокурсника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Мотивационно-личностный </a:t>
            </a:r>
            <a:r>
              <a:rPr lang="ru-RU" b="1" dirty="0" smtClean="0">
                <a:solidFill>
                  <a:srgbClr val="C00000"/>
                </a:solidFill>
              </a:rPr>
              <a:t>аспект</a:t>
            </a:r>
            <a:r>
              <a:rPr lang="ru-RU" dirty="0" smtClean="0"/>
              <a:t>: формирование позитивных учебных </a:t>
            </a:r>
            <a:r>
              <a:rPr lang="ru-RU" dirty="0"/>
              <a:t>мотивов и личностных качеств будущего </a:t>
            </a:r>
            <a:r>
              <a:rPr lang="ru-RU" dirty="0" smtClean="0"/>
              <a:t>специалиста.</a:t>
            </a:r>
          </a:p>
          <a:p>
            <a:pPr marL="0" indent="0">
              <a:buNone/>
            </a:pPr>
            <a:r>
              <a:rPr lang="ru-RU" dirty="0" smtClean="0"/>
              <a:t>Основные трудности:</a:t>
            </a:r>
          </a:p>
          <a:p>
            <a:r>
              <a:rPr lang="ru-RU" dirty="0" smtClean="0"/>
              <a:t>формирование новой, более прагматичной мотивации учения;</a:t>
            </a:r>
          </a:p>
          <a:p>
            <a:r>
              <a:rPr lang="ru-RU" dirty="0" smtClean="0"/>
              <a:t>недостаточное понимание особенностей осмысление выбранной профессии.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554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1266ea46e81aa92e62c61ad48e5789bdae6c3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80</TotalTime>
  <Words>374</Words>
  <Application>Microsoft Office PowerPoint</Application>
  <PresentationFormat>Экран (4:3)</PresentationFormat>
  <Paragraphs>49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Справедливость</vt:lpstr>
      <vt:lpstr>Адаптация первокурсника в вузе</vt:lpstr>
      <vt:lpstr>Понятие о социальной адаптации </vt:lpstr>
      <vt:lpstr>Показатели успешной и неуспешной социальной адаптации</vt:lpstr>
      <vt:lpstr>Трудности в адаптации первокурсника к обучению в вузе</vt:lpstr>
      <vt:lpstr>Адаптация студентов первого курса… </vt:lpstr>
      <vt:lpstr>Аспекты адаптации первокурсника</vt:lpstr>
      <vt:lpstr>Аспекты адаптации первокурсника</vt:lpstr>
      <vt:lpstr>Аспекты адаптации первокурсника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Адаптация первокурсника в вузе</dc:title>
  <dc:creator>student</dc:creator>
  <cp:lastModifiedBy>Сергей</cp:lastModifiedBy>
  <cp:revision>9</cp:revision>
  <dcterms:created xsi:type="dcterms:W3CDTF">2017-09-25T10:49:55Z</dcterms:created>
  <dcterms:modified xsi:type="dcterms:W3CDTF">2017-09-27T16:58:27Z</dcterms:modified>
</cp:coreProperties>
</file>